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0"/>
  </p:notesMasterIdLst>
  <p:handoutMasterIdLst>
    <p:handoutMasterId r:id="rId91"/>
  </p:handoutMasterIdLst>
  <p:sldIdLst>
    <p:sldId id="352" r:id="rId2"/>
    <p:sldId id="389" r:id="rId3"/>
    <p:sldId id="394" r:id="rId4"/>
    <p:sldId id="390" r:id="rId5"/>
    <p:sldId id="395" r:id="rId6"/>
    <p:sldId id="396" r:id="rId7"/>
    <p:sldId id="397" r:id="rId8"/>
    <p:sldId id="402" r:id="rId9"/>
    <p:sldId id="403" r:id="rId10"/>
    <p:sldId id="404" r:id="rId11"/>
    <p:sldId id="405" r:id="rId12"/>
    <p:sldId id="400" r:id="rId13"/>
    <p:sldId id="401" r:id="rId14"/>
    <p:sldId id="399" r:id="rId15"/>
    <p:sldId id="420" r:id="rId16"/>
    <p:sldId id="421" r:id="rId17"/>
    <p:sldId id="422" r:id="rId18"/>
    <p:sldId id="358" r:id="rId19"/>
    <p:sldId id="423" r:id="rId20"/>
    <p:sldId id="424" r:id="rId21"/>
    <p:sldId id="425" r:id="rId22"/>
    <p:sldId id="368" r:id="rId23"/>
    <p:sldId id="301" r:id="rId24"/>
    <p:sldId id="369" r:id="rId25"/>
    <p:sldId id="360" r:id="rId26"/>
    <p:sldId id="361" r:id="rId27"/>
    <p:sldId id="353" r:id="rId28"/>
    <p:sldId id="354" r:id="rId29"/>
    <p:sldId id="366" r:id="rId30"/>
    <p:sldId id="367" r:id="rId31"/>
    <p:sldId id="355" r:id="rId32"/>
    <p:sldId id="345" r:id="rId33"/>
    <p:sldId id="356" r:id="rId34"/>
    <p:sldId id="362" r:id="rId35"/>
    <p:sldId id="363" r:id="rId36"/>
    <p:sldId id="364" r:id="rId37"/>
    <p:sldId id="365" r:id="rId38"/>
    <p:sldId id="317" r:id="rId39"/>
    <p:sldId id="382" r:id="rId40"/>
    <p:sldId id="383" r:id="rId41"/>
    <p:sldId id="384" r:id="rId42"/>
    <p:sldId id="38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342" r:id="rId58"/>
    <p:sldId id="321" r:id="rId59"/>
    <p:sldId id="322" r:id="rId60"/>
    <p:sldId id="330" r:id="rId61"/>
    <p:sldId id="386" r:id="rId62"/>
    <p:sldId id="334" r:id="rId63"/>
    <p:sldId id="341" r:id="rId64"/>
    <p:sldId id="335" r:id="rId65"/>
    <p:sldId id="326" r:id="rId66"/>
    <p:sldId id="324" r:id="rId67"/>
    <p:sldId id="329" r:id="rId68"/>
    <p:sldId id="327" r:id="rId69"/>
    <p:sldId id="331" r:id="rId70"/>
    <p:sldId id="347" r:id="rId71"/>
    <p:sldId id="348" r:id="rId72"/>
    <p:sldId id="332" r:id="rId73"/>
    <p:sldId id="282" r:id="rId74"/>
    <p:sldId id="288" r:id="rId75"/>
    <p:sldId id="370" r:id="rId76"/>
    <p:sldId id="371" r:id="rId77"/>
    <p:sldId id="372" r:id="rId78"/>
    <p:sldId id="373" r:id="rId79"/>
    <p:sldId id="374" r:id="rId80"/>
    <p:sldId id="375" r:id="rId81"/>
    <p:sldId id="376" r:id="rId82"/>
    <p:sldId id="377" r:id="rId83"/>
    <p:sldId id="378" r:id="rId84"/>
    <p:sldId id="379" r:id="rId85"/>
    <p:sldId id="381" r:id="rId86"/>
    <p:sldId id="340" r:id="rId87"/>
    <p:sldId id="350" r:id="rId88"/>
    <p:sldId id="351" r:id="rId8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FF00"/>
    <a:srgbClr val="33CC33"/>
    <a:srgbClr val="FF9900"/>
    <a:srgbClr val="0066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63" autoAdjust="0"/>
  </p:normalViewPr>
  <p:slideViewPr>
    <p:cSldViewPr>
      <p:cViewPr varScale="1">
        <p:scale>
          <a:sx n="56" d="100"/>
          <a:sy n="56" d="100"/>
        </p:scale>
        <p:origin x="172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image" Target="../media/image80.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wmf"/><Relationship Id="rId1" Type="http://schemas.openxmlformats.org/officeDocument/2006/relationships/image" Target="../media/image149.wmf"/><Relationship Id="rId4" Type="http://schemas.openxmlformats.org/officeDocument/2006/relationships/image" Target="../media/image15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1670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defTabSz="952500">
              <a:defRPr sz="1300" smtClean="0"/>
            </a:lvl1pPr>
          </a:lstStyle>
          <a:p>
            <a:pPr>
              <a:defRPr/>
            </a:pPr>
            <a:endParaRPr lang="en-US" altLang="en-US"/>
          </a:p>
        </p:txBody>
      </p:sp>
      <p:sp>
        <p:nvSpPr>
          <p:cNvPr id="64515" name="Rectangle 3"/>
          <p:cNvSpPr>
            <a:spLocks noGrp="1" noChangeArrowheads="1"/>
          </p:cNvSpPr>
          <p:nvPr>
            <p:ph type="dt" sz="quarter" idx="1"/>
          </p:nvPr>
        </p:nvSpPr>
        <p:spPr bwMode="auto">
          <a:xfrm>
            <a:off x="4116388"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algn="r" defTabSz="952500">
              <a:defRPr sz="1300" smtClean="0"/>
            </a:lvl1pPr>
          </a:lstStyle>
          <a:p>
            <a:pPr>
              <a:defRPr/>
            </a:pPr>
            <a:endParaRPr lang="en-US" altLang="en-US"/>
          </a:p>
        </p:txBody>
      </p:sp>
      <p:sp>
        <p:nvSpPr>
          <p:cNvPr id="64516" name="Rectangle 4"/>
          <p:cNvSpPr>
            <a:spLocks noGrp="1" noChangeArrowheads="1"/>
          </p:cNvSpPr>
          <p:nvPr>
            <p:ph type="ftr" sz="quarter" idx="2"/>
          </p:nvPr>
        </p:nvSpPr>
        <p:spPr bwMode="auto">
          <a:xfrm>
            <a:off x="0" y="9159875"/>
            <a:ext cx="31670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defTabSz="952500">
              <a:defRPr sz="1300" smtClean="0"/>
            </a:lvl1pPr>
          </a:lstStyle>
          <a:p>
            <a:pPr>
              <a:defRPr/>
            </a:pPr>
            <a:endParaRPr lang="en-US" altLang="en-US"/>
          </a:p>
        </p:txBody>
      </p:sp>
      <p:sp>
        <p:nvSpPr>
          <p:cNvPr id="64517" name="Rectangle 5"/>
          <p:cNvSpPr>
            <a:spLocks noGrp="1" noChangeArrowheads="1"/>
          </p:cNvSpPr>
          <p:nvPr>
            <p:ph type="sldNum" sz="quarter" idx="3"/>
          </p:nvPr>
        </p:nvSpPr>
        <p:spPr bwMode="auto">
          <a:xfrm>
            <a:off x="4116388" y="9159875"/>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algn="r" defTabSz="952500">
              <a:defRPr sz="1300" smtClean="0"/>
            </a:lvl1pPr>
          </a:lstStyle>
          <a:p>
            <a:pPr>
              <a:defRPr/>
            </a:pPr>
            <a:fld id="{53492CF9-7604-4DE7-BE82-799CDB1C6EF7}" type="slidenum">
              <a:rPr lang="en-US" altLang="en-US"/>
              <a:pPr>
                <a:defRPr/>
              </a:pPr>
              <a:t>‹#›</a:t>
            </a:fld>
            <a:endParaRPr lang="en-US" altLang="en-US"/>
          </a:p>
        </p:txBody>
      </p:sp>
    </p:spTree>
    <p:extLst>
      <p:ext uri="{BB962C8B-B14F-4D97-AF65-F5344CB8AC3E}">
        <p14:creationId xmlns:p14="http://schemas.microsoft.com/office/powerpoint/2010/main" val="3842330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1670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defTabSz="952500">
              <a:defRPr sz="1300" smtClean="0"/>
            </a:lvl1pPr>
          </a:lstStyle>
          <a:p>
            <a:pPr>
              <a:defRPr/>
            </a:pPr>
            <a:endParaRPr lang="en-US" altLang="en-US"/>
          </a:p>
        </p:txBody>
      </p:sp>
      <p:sp>
        <p:nvSpPr>
          <p:cNvPr id="81923" name="Rectangle 3"/>
          <p:cNvSpPr>
            <a:spLocks noGrp="1" noChangeArrowheads="1"/>
          </p:cNvSpPr>
          <p:nvPr>
            <p:ph type="dt" idx="1"/>
          </p:nvPr>
        </p:nvSpPr>
        <p:spPr bwMode="auto">
          <a:xfrm>
            <a:off x="4116388"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algn="r" defTabSz="952500">
              <a:defRPr sz="1300" smtClean="0"/>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1252538" y="717550"/>
            <a:ext cx="4778375" cy="3582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949325" y="4540250"/>
            <a:ext cx="5384800" cy="43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1926" name="Rectangle 6"/>
          <p:cNvSpPr>
            <a:spLocks noGrp="1" noChangeArrowheads="1"/>
          </p:cNvSpPr>
          <p:nvPr>
            <p:ph type="ftr" sz="quarter" idx="4"/>
          </p:nvPr>
        </p:nvSpPr>
        <p:spPr bwMode="auto">
          <a:xfrm>
            <a:off x="0" y="9159875"/>
            <a:ext cx="3167063"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defTabSz="952500">
              <a:defRPr sz="1300" smtClean="0"/>
            </a:lvl1pPr>
          </a:lstStyle>
          <a:p>
            <a:pPr>
              <a:defRPr/>
            </a:pPr>
            <a:endParaRPr lang="en-US" altLang="en-US"/>
          </a:p>
        </p:txBody>
      </p:sp>
      <p:sp>
        <p:nvSpPr>
          <p:cNvPr id="81927" name="Rectangle 7"/>
          <p:cNvSpPr>
            <a:spLocks noGrp="1" noChangeArrowheads="1"/>
          </p:cNvSpPr>
          <p:nvPr>
            <p:ph type="sldNum" sz="quarter" idx="5"/>
          </p:nvPr>
        </p:nvSpPr>
        <p:spPr bwMode="auto">
          <a:xfrm>
            <a:off x="4116388" y="9159875"/>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algn="r" defTabSz="952500">
              <a:defRPr sz="1300" smtClean="0"/>
            </a:lvl1pPr>
          </a:lstStyle>
          <a:p>
            <a:pPr>
              <a:defRPr/>
            </a:pPr>
            <a:fld id="{1108FFB5-40A9-43D0-9A97-053996F3D23A}" type="slidenum">
              <a:rPr lang="en-US" altLang="en-US"/>
              <a:pPr>
                <a:defRPr/>
              </a:pPr>
              <a:t>‹#›</a:t>
            </a:fld>
            <a:endParaRPr lang="en-US" altLang="en-US"/>
          </a:p>
        </p:txBody>
      </p:sp>
    </p:spTree>
    <p:extLst>
      <p:ext uri="{BB962C8B-B14F-4D97-AF65-F5344CB8AC3E}">
        <p14:creationId xmlns:p14="http://schemas.microsoft.com/office/powerpoint/2010/main" val="6273738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3BC77B-08A8-45B3-B087-A16DF2F26BF4}" type="slidenum">
              <a:rPr lang="en-US" altLang="en-US"/>
              <a:pPr/>
              <a:t>3</a:t>
            </a:fld>
            <a:endParaRPr lang="en-US" altLang="en-US"/>
          </a:p>
        </p:txBody>
      </p:sp>
      <p:sp>
        <p:nvSpPr>
          <p:cNvPr id="52226" name="Rectangle 2"/>
          <p:cNvSpPr>
            <a:spLocks noGrp="1" noRot="1" noChangeAspect="1" noChangeArrowheads="1" noTextEdit="1"/>
          </p:cNvSpPr>
          <p:nvPr>
            <p:ph type="sldImg"/>
          </p:nvPr>
        </p:nvSpPr>
        <p:spPr>
          <a:xfrm>
            <a:off x="-201613" y="382588"/>
            <a:ext cx="7267576" cy="5449887"/>
          </a:xfrm>
          <a:ln/>
        </p:spPr>
      </p:sp>
      <p:sp>
        <p:nvSpPr>
          <p:cNvPr id="52227" name="Rectangle 3"/>
          <p:cNvSpPr>
            <a:spLocks noGrp="1" noChangeArrowheads="1"/>
          </p:cNvSpPr>
          <p:nvPr>
            <p:ph type="body" idx="1"/>
          </p:nvPr>
        </p:nvSpPr>
        <p:spPr>
          <a:xfrm>
            <a:off x="828675" y="6062663"/>
            <a:ext cx="5268913" cy="2416175"/>
          </a:xfrm>
        </p:spPr>
        <p:txBody>
          <a:bodyPr/>
          <a:lstStyle/>
          <a:p>
            <a:r>
              <a:rPr lang="en-US" altLang="en-US"/>
              <a:t>As opposed to [0..255]</a:t>
            </a:r>
          </a:p>
          <a:p>
            <a:endParaRPr lang="en-US" altLang="en-US"/>
          </a:p>
        </p:txBody>
      </p:sp>
    </p:spTree>
    <p:extLst>
      <p:ext uri="{BB962C8B-B14F-4D97-AF65-F5344CB8AC3E}">
        <p14:creationId xmlns:p14="http://schemas.microsoft.com/office/powerpoint/2010/main" val="1194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84887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094695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D951F912-B38B-4266-9367-179F3D877088}" type="slidenum">
              <a:rPr lang="en-US" altLang="en-US" sz="1300"/>
              <a:pPr/>
              <a:t>27</a:t>
            </a:fld>
            <a:endParaRPr lang="en-US" altLang="en-US"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79994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6972D165-2A8B-4D91-B97C-F8A809A307F5}" type="slidenum">
              <a:rPr lang="en-US" altLang="en-US" sz="1300"/>
              <a:pPr/>
              <a:t>28</a:t>
            </a:fld>
            <a:endParaRPr lang="en-US" altLang="en-US"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7815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86703374-A46F-48CD-9BBC-079CB6CCCA09}" type="slidenum">
              <a:rPr lang="en-US" altLang="en-US" sz="1300"/>
              <a:pPr/>
              <a:t>31</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896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fld id="{DEA0A4E7-E877-4E8A-9A6A-9CCC12ACB1C1}" type="slidenum">
              <a:rPr lang="en-US" altLang="en-US" sz="1100" b="1">
                <a:solidFill>
                  <a:srgbClr val="FFFF00"/>
                </a:solidFill>
              </a:rPr>
              <a:pPr>
                <a:spcBef>
                  <a:spcPct val="50000"/>
                </a:spcBef>
              </a:pPr>
              <a:t>33</a:t>
            </a:fld>
            <a:endParaRPr lang="en-US" altLang="en-US" sz="1100" b="1">
              <a:solidFill>
                <a:srgbClr val="FFFF00"/>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80313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873723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816511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62941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942F9B6-DC75-49A3-8713-769E4AB7A7DF}" type="slidenum">
              <a:rPr lang="en-US" altLang="en-US">
                <a:solidFill>
                  <a:srgbClr val="000000"/>
                </a:solidFill>
              </a:rPr>
              <a:pPr/>
              <a:t>37</a:t>
            </a:fld>
            <a:endParaRPr lang="en-US" altLang="en-US">
              <a:solidFill>
                <a:srgbClr val="000000"/>
              </a:solidFill>
            </a:endParaRPr>
          </a:p>
        </p:txBody>
      </p:sp>
    </p:spTree>
    <p:extLst>
      <p:ext uri="{BB962C8B-B14F-4D97-AF65-F5344CB8AC3E}">
        <p14:creationId xmlns:p14="http://schemas.microsoft.com/office/powerpoint/2010/main" val="316811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FDFCD2F-FD7E-4B64-B6E7-47CED2A4DB22}" type="slidenum">
              <a:rPr lang="en-US" altLang="en-US" sz="1200"/>
              <a:pPr eaLnBrk="1" hangingPunct="1"/>
              <a:t>5</a:t>
            </a:fld>
            <a:endParaRPr lang="en-US" alt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tLang="en-US">
                <a:latin typeface="Arial" panose="020B0604020202020204" pitchFamily="34" charset="0"/>
                <a:ea typeface="ＭＳ Ｐゴシック" panose="020B0600070205080204" pitchFamily="34" charset="-128"/>
              </a:rPr>
              <a:t>Real world is continuous – an image is simply a digital approximation of this.</a:t>
            </a: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7105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FDD87050-97F5-4E9B-BAD2-BF28DAB5490D}" type="slidenum">
              <a:rPr lang="en-US" altLang="zh-TW" sz="1300"/>
              <a:pPr/>
              <a:t>39</a:t>
            </a:fld>
            <a:endParaRPr lang="en-US" altLang="zh-TW" sz="13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Clips:  terminator 2, enemy of the state (from UCSD “Fact or Fiction” DVD)</a:t>
            </a:r>
          </a:p>
          <a:p>
            <a:endParaRPr lang="en-US" altLang="zh-TW"/>
          </a:p>
        </p:txBody>
      </p:sp>
    </p:spTree>
    <p:extLst>
      <p:ext uri="{BB962C8B-B14F-4D97-AF65-F5344CB8AC3E}">
        <p14:creationId xmlns:p14="http://schemas.microsoft.com/office/powerpoint/2010/main" val="3893893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F9BA2250-1877-44C1-B634-1836B4E7EBCA}" type="slidenum">
              <a:rPr lang="en-US" altLang="zh-TW" sz="1300"/>
              <a:pPr/>
              <a:t>40</a:t>
            </a:fld>
            <a:endParaRPr lang="en-US" altLang="zh-TW" sz="13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Clips:  terminator 2, enemy of the state (from UCSD “Fact or Fiction” DVD)</a:t>
            </a:r>
          </a:p>
          <a:p>
            <a:endParaRPr lang="en-US" altLang="zh-TW"/>
          </a:p>
        </p:txBody>
      </p:sp>
    </p:spTree>
    <p:extLst>
      <p:ext uri="{BB962C8B-B14F-4D97-AF65-F5344CB8AC3E}">
        <p14:creationId xmlns:p14="http://schemas.microsoft.com/office/powerpoint/2010/main" val="2253612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4AD1B406-5D6A-455F-8F87-2AA35F7C5F11}" type="slidenum">
              <a:rPr lang="en-US" altLang="zh-TW" sz="1300"/>
              <a:pPr/>
              <a:t>41</a:t>
            </a:fld>
            <a:endParaRPr lang="en-US" altLang="zh-TW"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Clips:  terminator 2, enemy of the state (from UCSD “Fact or Fiction” DVD)</a:t>
            </a:r>
          </a:p>
          <a:p>
            <a:endParaRPr lang="en-US" altLang="zh-TW"/>
          </a:p>
        </p:txBody>
      </p:sp>
    </p:spTree>
    <p:extLst>
      <p:ext uri="{BB962C8B-B14F-4D97-AF65-F5344CB8AC3E}">
        <p14:creationId xmlns:p14="http://schemas.microsoft.com/office/powerpoint/2010/main" val="179061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FDF237F5-2F52-4047-ABE5-0F79B6EB8BD2}" type="slidenum">
              <a:rPr lang="en-US" altLang="zh-TW" sz="1300"/>
              <a:pPr/>
              <a:t>42</a:t>
            </a:fld>
            <a:endParaRPr lang="en-US" altLang="zh-TW" sz="13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Clips:  terminator 2, enemy of the state (from UCSD “Fact or Fiction” DVD)</a:t>
            </a:r>
          </a:p>
          <a:p>
            <a:endParaRPr lang="en-US" altLang="zh-TW"/>
          </a:p>
        </p:txBody>
      </p:sp>
    </p:spTree>
    <p:extLst>
      <p:ext uri="{BB962C8B-B14F-4D97-AF65-F5344CB8AC3E}">
        <p14:creationId xmlns:p14="http://schemas.microsoft.com/office/powerpoint/2010/main" val="637440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E327F809-DD62-4A32-A4CD-9CFA157C189C}" type="slidenum">
              <a:rPr lang="en-US" altLang="en-US" sz="1300"/>
              <a:pPr/>
              <a:t>58</a:t>
            </a:fld>
            <a:endParaRPr lang="en-US" altLang="en-U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r>
              <a:rPr lang="en-US" altLang="en-US"/>
              <a:t>Why would this be useful?  Main reason is focus.  Also enables “smart” cropping.</a:t>
            </a:r>
          </a:p>
        </p:txBody>
      </p:sp>
    </p:spTree>
    <p:extLst>
      <p:ext uri="{BB962C8B-B14F-4D97-AF65-F5344CB8AC3E}">
        <p14:creationId xmlns:p14="http://schemas.microsoft.com/office/powerpoint/2010/main" val="3305082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Afghan Girl was Identified by Her Iris Patterns</a:t>
            </a:r>
          </a:p>
          <a:p>
            <a:r>
              <a:rPr lang="en-US" dirty="0"/>
              <a:t>The remarkable story of </a:t>
            </a:r>
            <a:r>
              <a:rPr lang="en-US" dirty="0" err="1"/>
              <a:t>Sharbat</a:t>
            </a:r>
            <a:r>
              <a:rPr lang="en-US" dirty="0"/>
              <a:t> </a:t>
            </a:r>
            <a:r>
              <a:rPr lang="en-US" dirty="0" err="1"/>
              <a:t>Gula</a:t>
            </a:r>
            <a:r>
              <a:rPr lang="en-US" dirty="0"/>
              <a:t>, first photographed in 1984 aged 12 in a refugee camp in Pakistan by National Geographic photographer Steve McCurry, and traced 18 years later to a remote part of Afghanistan where she was again photographed by McCurry, is told by National Geographic in their magazine (April 2002 issue) and on their website.</a:t>
            </a:r>
          </a:p>
        </p:txBody>
      </p:sp>
      <p:sp>
        <p:nvSpPr>
          <p:cNvPr id="4" name="Slide Number Placeholder 3"/>
          <p:cNvSpPr>
            <a:spLocks noGrp="1"/>
          </p:cNvSpPr>
          <p:nvPr>
            <p:ph type="sldNum" sz="quarter" idx="10"/>
          </p:nvPr>
        </p:nvSpPr>
        <p:spPr/>
        <p:txBody>
          <a:bodyPr/>
          <a:lstStyle/>
          <a:p>
            <a:pPr>
              <a:defRPr/>
            </a:pPr>
            <a:fld id="{1108FFB5-40A9-43D0-9A97-053996F3D23A}" type="slidenum">
              <a:rPr lang="en-US" altLang="en-US" smtClean="0"/>
              <a:pPr>
                <a:defRPr/>
              </a:pPr>
              <a:t>63</a:t>
            </a:fld>
            <a:endParaRPr lang="en-US" altLang="en-US"/>
          </a:p>
        </p:txBody>
      </p:sp>
    </p:spTree>
    <p:extLst>
      <p:ext uri="{BB962C8B-B14F-4D97-AF65-F5344CB8AC3E}">
        <p14:creationId xmlns:p14="http://schemas.microsoft.com/office/powerpoint/2010/main" val="1994248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21A8E8-A792-4232-A1CC-20F9FD9C0F01}" type="slidenum">
              <a:rPr lang="en-US" altLang="en-US">
                <a:latin typeface="Calibri" panose="020F0502020204030204" pitchFamily="34" charset="0"/>
              </a:rPr>
              <a:pPr eaLnBrk="1" hangingPunct="1"/>
              <a:t>75</a:t>
            </a:fld>
            <a:endParaRPr lang="en-US" altLang="en-US">
              <a:latin typeface="Calibri" panose="020F0502020204030204" pitchFamily="34" charset="0"/>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51588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F65413-7607-4BDE-878A-C30BF0063693}"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96930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377CEE-CC47-4D51-8A85-D4A9BC186F21}"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
        <p:nvSpPr>
          <p:cNvPr id="1126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40634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6BF792-76FD-4E32-9E0B-81C92B5DE4A4}" type="slidenum">
              <a:rPr lang="en-US" altLang="en-US">
                <a:latin typeface="Calibri" panose="020F0502020204030204" pitchFamily="34" charset="0"/>
              </a:rPr>
              <a:pPr eaLnBrk="1" hangingPunct="1"/>
              <a:t>78</a:t>
            </a:fld>
            <a:endParaRPr lang="en-US" altLang="en-US">
              <a:latin typeface="Calibri" panose="020F0502020204030204" pitchFamily="34" charset="0"/>
            </a:endParaRPr>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412259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DF50D5-74FD-42C5-A9BC-1B886ACC3ABD}" type="slidenum">
              <a:rPr lang="en-US" altLang="en-US" sz="1200"/>
              <a:pPr eaLnBrk="1" hangingPunct="1"/>
              <a:t>6</a:t>
            </a:fld>
            <a:endParaRPr lang="en-US" alt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20275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D5244E-6FAB-466F-87C9-AD4268A3B5B1}"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55590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62E855-479C-4C72-935D-D523F65F1F0D}"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976915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463F9F-29CE-4170-A018-8AC581EB23E2}" type="slidenum">
              <a:rPr lang="en-US" altLang="en-US">
                <a:latin typeface="Calibri" panose="020F0502020204030204" pitchFamily="34" charset="0"/>
              </a:rPr>
              <a:pPr eaLnBrk="1" hangingPunct="1"/>
              <a:t>81</a:t>
            </a:fld>
            <a:endParaRPr lang="en-US" altLang="en-US">
              <a:latin typeface="Calibri" panose="020F0502020204030204" pitchFamily="34" charset="0"/>
            </a:endParaRPr>
          </a:p>
        </p:txBody>
      </p:sp>
      <p:sp>
        <p:nvSpPr>
          <p:cNvPr id="1167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2262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FAC5D8-C24E-4E69-9239-E5FCBA6D53C6}"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15608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1E86AA2-5684-4296-9684-9269FB6DCBEA}"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
        <p:nvSpPr>
          <p:cNvPr id="1187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30835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232A1C-6301-4735-892A-F9169C03E837}" type="slidenum">
              <a:rPr lang="en-US" altLang="en-US">
                <a:latin typeface="Calibri" panose="020F0502020204030204" pitchFamily="34" charset="0"/>
              </a:rPr>
              <a:pPr eaLnBrk="1" hangingPunct="1"/>
              <a:t>84</a:t>
            </a:fld>
            <a:endParaRPr lang="en-US" altLang="en-US">
              <a:latin typeface="Calibri" panose="020F0502020204030204" pitchFamily="34" charset="0"/>
            </a:endParaRPr>
          </a:p>
        </p:txBody>
      </p:sp>
      <p:sp>
        <p:nvSpPr>
          <p:cNvPr id="1198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74146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D6B5AD-CAE6-46F9-A6F5-AB91F9F1CAAE}" type="slidenum">
              <a:rPr lang="en-US" altLang="en-US">
                <a:latin typeface="Calibri" panose="020F0502020204030204" pitchFamily="34" charset="0"/>
              </a:rPr>
              <a:pPr eaLnBrk="1" hangingPunct="1"/>
              <a:t>85</a:t>
            </a:fld>
            <a:endParaRPr lang="en-US" altLang="en-US">
              <a:latin typeface="Calibri" panose="020F0502020204030204" pitchFamily="34" charset="0"/>
            </a:endParaRPr>
          </a:p>
        </p:txBody>
      </p:sp>
      <p:sp>
        <p:nvSpPr>
          <p:cNvPr id="1218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3068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p:spPr>
        <p:txBody>
          <a:bodyPr/>
          <a:lstStyle/>
          <a:p>
            <a:endParaRPr lang="en-US" altLang="en-US"/>
          </a:p>
        </p:txBody>
      </p:sp>
      <p:sp>
        <p:nvSpPr>
          <p:cNvPr id="50180" name="Slide Number Placeholder 3"/>
          <p:cNvSpPr>
            <a:spLocks noGrp="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3CB4BC67-84C5-4D97-BD26-AA22E2BB7010}" type="slidenum">
              <a:rPr lang="en-US" altLang="en-US" sz="1300"/>
              <a:pPr/>
              <a:t>88</a:t>
            </a:fld>
            <a:endParaRPr lang="en-US" altLang="en-US" sz="1300"/>
          </a:p>
        </p:txBody>
      </p:sp>
    </p:spTree>
    <p:extLst>
      <p:ext uri="{BB962C8B-B14F-4D97-AF65-F5344CB8AC3E}">
        <p14:creationId xmlns:p14="http://schemas.microsoft.com/office/powerpoint/2010/main" val="213910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7215735-8092-4044-A8FA-D847C32A7A47}" type="slidenum">
              <a:rPr lang="en-US" altLang="en-US" sz="1200"/>
              <a:pPr eaLnBrk="1" hangingPunct="1"/>
              <a:t>7</a:t>
            </a:fld>
            <a:endParaRPr lang="en-US" altLang="en-US" sz="1200"/>
          </a:p>
        </p:txBody>
      </p:sp>
      <p:sp>
        <p:nvSpPr>
          <p:cNvPr id="29699" name="Rectangle 2"/>
          <p:cNvSpPr>
            <a:spLocks noGrp="1" noRot="1" noChangeAspect="1" noChangeArrowheads="1" noTextEdit="1"/>
          </p:cNvSpPr>
          <p:nvPr>
            <p:ph type="sldImg"/>
          </p:nvPr>
        </p:nvSpPr>
        <p:spPr>
          <a:xfrm>
            <a:off x="1100138" y="676275"/>
            <a:ext cx="4610100" cy="3457575"/>
          </a:xfrm>
          <a:ln/>
        </p:spPr>
      </p:sp>
      <p:sp>
        <p:nvSpPr>
          <p:cNvPr id="29700" name="Rectangle 3"/>
          <p:cNvSpPr>
            <a:spLocks noGrp="1" noChangeArrowheads="1"/>
          </p:cNvSpPr>
          <p:nvPr>
            <p:ph type="body" idx="1"/>
          </p:nvPr>
        </p:nvSpPr>
        <p:spPr>
          <a:xfrm>
            <a:off x="898525" y="4359275"/>
            <a:ext cx="5011738" cy="4132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38795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401D855-5EC5-4D16-AEA3-0BDFB581C90E}" type="slidenum">
              <a:rPr lang="en-US" altLang="en-US" sz="1200"/>
              <a:pPr eaLnBrk="1" hangingPunct="1"/>
              <a:t>11</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82162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5B8E6D7F-863A-4512-953C-E256453F72CB}" type="slidenum">
              <a:rPr lang="en-US" altLang="en-US" sz="1200">
                <a:latin typeface="Arial" panose="020B0604020202020204" pitchFamily="34" charset="0"/>
              </a:rPr>
              <a:pPr algn="r"/>
              <a:t>13</a:t>
            </a:fld>
            <a:endParaRPr lang="en-US" altLang="en-US" sz="1200">
              <a:latin typeface="Arial" panose="020B0604020202020204" pitchFamily="34" charset="0"/>
            </a:endParaRPr>
          </a:p>
        </p:txBody>
      </p:sp>
      <p:sp>
        <p:nvSpPr>
          <p:cNvPr id="174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03993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741F5C-3426-4820-93BD-C2533404F3BD}" type="slidenum">
              <a:rPr lang="en-US" altLang="en-US" sz="1200"/>
              <a:pPr eaLnBrk="1" hangingPunct="1"/>
              <a:t>14</a:t>
            </a:fld>
            <a:endParaRPr lang="en-US" alt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E" altLang="en-US">
                <a:latin typeface="Arial" panose="020B0604020202020204" pitchFamily="34" charset="0"/>
                <a:ea typeface="ＭＳ Ｐゴシック" panose="020B0600070205080204" pitchFamily="34" charset="-128"/>
              </a:rPr>
              <a:t>Give the analogy of the character recognition system.</a:t>
            </a:r>
          </a:p>
          <a:p>
            <a:pPr eaLnBrk="1" hangingPunct="1"/>
            <a:r>
              <a:rPr lang="en-IE" altLang="en-US">
                <a:latin typeface="Arial" panose="020B0604020202020204" pitchFamily="34" charset="0"/>
                <a:ea typeface="ＭＳ Ｐゴシック" panose="020B0600070205080204" pitchFamily="34" charset="-128"/>
              </a:rPr>
              <a:t>Low Level: Cleaning up the image of some text</a:t>
            </a:r>
          </a:p>
          <a:p>
            <a:pPr eaLnBrk="1" hangingPunct="1"/>
            <a:r>
              <a:rPr lang="en-IE" altLang="en-US">
                <a:latin typeface="Arial" panose="020B0604020202020204" pitchFamily="34" charset="0"/>
                <a:ea typeface="ＭＳ Ｐゴシック" panose="020B0600070205080204" pitchFamily="34" charset="-128"/>
              </a:rPr>
              <a:t>Mid level: Segmenting the text from the background and recognising individual characters</a:t>
            </a:r>
          </a:p>
          <a:p>
            <a:pPr eaLnBrk="1" hangingPunct="1"/>
            <a:r>
              <a:rPr lang="en-IE" altLang="en-US">
                <a:latin typeface="Arial" panose="020B0604020202020204" pitchFamily="34" charset="0"/>
                <a:ea typeface="ＭＳ Ｐゴシック" panose="020B0600070205080204" pitchFamily="34" charset="-128"/>
              </a:rPr>
              <a:t>High level: Understanding what the text says</a:t>
            </a:r>
          </a:p>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007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335302F4-C726-4282-A582-FF30B8C320A0}" type="slidenum">
              <a:rPr lang="en-US" altLang="en-US" sz="1300"/>
              <a:pPr/>
              <a:t>23</a:t>
            </a:fld>
            <a:endParaRPr lang="en-US" altLang="en-US" sz="130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r>
              <a:rPr lang="en-US" altLang="en-US"/>
              <a:t>If you can write a formula for it, computers can excel</a:t>
            </a:r>
          </a:p>
          <a:p>
            <a:r>
              <a:rPr lang="en-US" altLang="en-US"/>
              <a:t>Computer vision can’t solve the whole problem (yet), so breaks it down into pieces.</a:t>
            </a:r>
          </a:p>
          <a:p>
            <a:r>
              <a:rPr lang="en-US" altLang="en-US"/>
              <a:t>Many of the pieces have important applications.</a:t>
            </a:r>
          </a:p>
          <a:p>
            <a:endParaRPr lang="en-US" altLang="en-US"/>
          </a:p>
        </p:txBody>
      </p:sp>
    </p:spTree>
    <p:extLst>
      <p:ext uri="{BB962C8B-B14F-4D97-AF65-F5344CB8AC3E}">
        <p14:creationId xmlns:p14="http://schemas.microsoft.com/office/powerpoint/2010/main" val="2183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defRPr>
            </a:lvl1pPr>
            <a:lvl2pPr marL="742950" indent="-285750" defTabSz="952500">
              <a:defRPr sz="2400">
                <a:solidFill>
                  <a:schemeClr val="tx1"/>
                </a:solidFill>
                <a:latin typeface="Times New Roman" panose="02020603050405020304" pitchFamily="18" charset="0"/>
              </a:defRPr>
            </a:lvl2pPr>
            <a:lvl3pPr marL="1143000" indent="-228600" defTabSz="952500">
              <a:defRPr sz="2400">
                <a:solidFill>
                  <a:schemeClr val="tx1"/>
                </a:solidFill>
                <a:latin typeface="Times New Roman" panose="02020603050405020304" pitchFamily="18" charset="0"/>
              </a:defRPr>
            </a:lvl3pPr>
            <a:lvl4pPr marL="1600200" indent="-228600" defTabSz="952500">
              <a:defRPr sz="2400">
                <a:solidFill>
                  <a:schemeClr val="tx1"/>
                </a:solidFill>
                <a:latin typeface="Times New Roman" panose="02020603050405020304" pitchFamily="18" charset="0"/>
              </a:defRPr>
            </a:lvl4pPr>
            <a:lvl5pPr marL="2057400" indent="-228600" defTabSz="952500">
              <a:defRPr sz="2400">
                <a:solidFill>
                  <a:schemeClr val="tx1"/>
                </a:solidFill>
                <a:latin typeface="Times New Roman" panose="02020603050405020304" pitchFamily="18" charset="0"/>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defRPr>
            </a:lvl9pPr>
          </a:lstStyle>
          <a:p>
            <a:fld id="{58BF6473-D5AB-4B58-929F-BEE854E34161}" type="slidenum">
              <a:rPr lang="en-US" altLang="zh-TW" sz="1300"/>
              <a:pPr/>
              <a:t>24</a:t>
            </a:fld>
            <a:endParaRPr lang="en-US" altLang="zh-TW"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a:t>Example where humans make mistakes that computers can avoid</a:t>
            </a:r>
          </a:p>
        </p:txBody>
      </p:sp>
    </p:spTree>
    <p:extLst>
      <p:ext uri="{BB962C8B-B14F-4D97-AF65-F5344CB8AC3E}">
        <p14:creationId xmlns:p14="http://schemas.microsoft.com/office/powerpoint/2010/main" val="342998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87E3ED5-4FFE-4114-B4C5-20BFAB8A42CF}" type="slidenum">
              <a:rPr lang="en-US" altLang="en-US"/>
              <a:pPr>
                <a:defRPr/>
              </a:pPr>
              <a:t>‹#›</a:t>
            </a:fld>
            <a:endParaRPr lang="en-US" altLang="en-US"/>
          </a:p>
        </p:txBody>
      </p:sp>
    </p:spTree>
    <p:extLst>
      <p:ext uri="{BB962C8B-B14F-4D97-AF65-F5344CB8AC3E}">
        <p14:creationId xmlns:p14="http://schemas.microsoft.com/office/powerpoint/2010/main" val="179538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0DF5122-1083-420F-A4FF-9B138CCFE5D4}" type="slidenum">
              <a:rPr lang="en-US" altLang="en-US"/>
              <a:pPr>
                <a:defRPr/>
              </a:pPr>
              <a:t>‹#›</a:t>
            </a:fld>
            <a:endParaRPr lang="en-US" altLang="en-US"/>
          </a:p>
        </p:txBody>
      </p:sp>
    </p:spTree>
    <p:extLst>
      <p:ext uri="{BB962C8B-B14F-4D97-AF65-F5344CB8AC3E}">
        <p14:creationId xmlns:p14="http://schemas.microsoft.com/office/powerpoint/2010/main" val="311613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4D9B0FB-98C8-43B8-B361-DE235F784FAC}" type="slidenum">
              <a:rPr lang="en-US" altLang="en-US"/>
              <a:pPr>
                <a:defRPr/>
              </a:pPr>
              <a:t>‹#›</a:t>
            </a:fld>
            <a:endParaRPr lang="en-US" altLang="en-US"/>
          </a:p>
        </p:txBody>
      </p:sp>
    </p:spTree>
    <p:extLst>
      <p:ext uri="{BB962C8B-B14F-4D97-AF65-F5344CB8AC3E}">
        <p14:creationId xmlns:p14="http://schemas.microsoft.com/office/powerpoint/2010/main" val="82155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9823F35-BFFF-41AD-80C2-F56CFDBC4CDE}" type="slidenum">
              <a:rPr lang="en-US" altLang="en-US"/>
              <a:pPr>
                <a:defRPr/>
              </a:pPr>
              <a:t>‹#›</a:t>
            </a:fld>
            <a:endParaRPr lang="en-US" altLang="en-US"/>
          </a:p>
        </p:txBody>
      </p:sp>
    </p:spTree>
    <p:extLst>
      <p:ext uri="{BB962C8B-B14F-4D97-AF65-F5344CB8AC3E}">
        <p14:creationId xmlns:p14="http://schemas.microsoft.com/office/powerpoint/2010/main" val="264940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A61B06-7443-4F3E-A48F-D6D22B9A8BA7}" type="slidenum">
              <a:rPr lang="en-US" altLang="en-US"/>
              <a:pPr>
                <a:defRPr/>
              </a:pPr>
              <a:t>‹#›</a:t>
            </a:fld>
            <a:endParaRPr lang="en-US" altLang="en-US"/>
          </a:p>
        </p:txBody>
      </p:sp>
    </p:spTree>
    <p:extLst>
      <p:ext uri="{BB962C8B-B14F-4D97-AF65-F5344CB8AC3E}">
        <p14:creationId xmlns:p14="http://schemas.microsoft.com/office/powerpoint/2010/main" val="347809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7CB983E-5F0D-45B0-93F1-CF29AFCFEDC7}" type="slidenum">
              <a:rPr lang="en-US" altLang="en-US"/>
              <a:pPr>
                <a:defRPr/>
              </a:pPr>
              <a:t>‹#›</a:t>
            </a:fld>
            <a:endParaRPr lang="en-US" altLang="en-US"/>
          </a:p>
        </p:txBody>
      </p:sp>
    </p:spTree>
    <p:extLst>
      <p:ext uri="{BB962C8B-B14F-4D97-AF65-F5344CB8AC3E}">
        <p14:creationId xmlns:p14="http://schemas.microsoft.com/office/powerpoint/2010/main" val="350661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AF58C9E8-4B66-41FC-832D-3B8C014D2CD8}" type="slidenum">
              <a:rPr lang="en-US" altLang="en-US"/>
              <a:pPr>
                <a:defRPr/>
              </a:pPr>
              <a:t>‹#›</a:t>
            </a:fld>
            <a:endParaRPr lang="en-US" altLang="en-US"/>
          </a:p>
        </p:txBody>
      </p:sp>
    </p:spTree>
    <p:extLst>
      <p:ext uri="{BB962C8B-B14F-4D97-AF65-F5344CB8AC3E}">
        <p14:creationId xmlns:p14="http://schemas.microsoft.com/office/powerpoint/2010/main" val="969169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D3D412B8-269C-469F-908B-B6062DD0AA5B}" type="slidenum">
              <a:rPr lang="en-US" altLang="en-US"/>
              <a:pPr>
                <a:defRPr/>
              </a:pPr>
              <a:t>‹#›</a:t>
            </a:fld>
            <a:endParaRPr lang="en-US" altLang="en-US"/>
          </a:p>
        </p:txBody>
      </p:sp>
    </p:spTree>
    <p:extLst>
      <p:ext uri="{BB962C8B-B14F-4D97-AF65-F5344CB8AC3E}">
        <p14:creationId xmlns:p14="http://schemas.microsoft.com/office/powerpoint/2010/main" val="1825105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53D7572-1077-4B75-A4AD-6301FD2CFCB0}" type="slidenum">
              <a:rPr lang="en-US" altLang="en-US"/>
              <a:pPr>
                <a:defRPr/>
              </a:pPr>
              <a:t>‹#›</a:t>
            </a:fld>
            <a:endParaRPr lang="en-US" altLang="en-US"/>
          </a:p>
        </p:txBody>
      </p:sp>
    </p:spTree>
    <p:extLst>
      <p:ext uri="{BB962C8B-B14F-4D97-AF65-F5344CB8AC3E}">
        <p14:creationId xmlns:p14="http://schemas.microsoft.com/office/powerpoint/2010/main" val="356677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5AE0748-A205-4E38-93D9-033ACF07D567}" type="slidenum">
              <a:rPr lang="en-US" altLang="en-US"/>
              <a:pPr>
                <a:defRPr/>
              </a:pPr>
              <a:t>‹#›</a:t>
            </a:fld>
            <a:endParaRPr lang="en-US" altLang="en-US"/>
          </a:p>
        </p:txBody>
      </p:sp>
    </p:spTree>
    <p:extLst>
      <p:ext uri="{BB962C8B-B14F-4D97-AF65-F5344CB8AC3E}">
        <p14:creationId xmlns:p14="http://schemas.microsoft.com/office/powerpoint/2010/main" val="253804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44C5B670-7D99-4C76-A383-1167E255D4D4}" type="slidenum">
              <a:rPr lang="en-US" altLang="en-US"/>
              <a:pPr>
                <a:defRPr/>
              </a:pPr>
              <a:t>‹#›</a:t>
            </a:fld>
            <a:endParaRPr lang="en-US" altLang="en-US"/>
          </a:p>
        </p:txBody>
      </p:sp>
    </p:spTree>
    <p:extLst>
      <p:ext uri="{BB962C8B-B14F-4D97-AF65-F5344CB8AC3E}">
        <p14:creationId xmlns:p14="http://schemas.microsoft.com/office/powerpoint/2010/main" val="3140953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89DDC3EB-C028-478F-A1E3-8A4FCCB0F1CB}" type="slidenum">
              <a:rPr lang="en-US" altLang="en-US"/>
              <a:pPr>
                <a:defRPr/>
              </a:pPr>
              <a:t>‹#›</a:t>
            </a:fld>
            <a:endParaRPr lang="en-US" alt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400" kern="12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anose="020B0604020202020204" pitchFamily="34" charset="0"/>
        </a:defRPr>
      </a:lvl2pPr>
      <a:lvl3pPr algn="l" rtl="0" eaLnBrk="0" fontAlgn="base" hangingPunct="0">
        <a:spcBef>
          <a:spcPct val="0"/>
        </a:spcBef>
        <a:spcAft>
          <a:spcPct val="0"/>
        </a:spcAft>
        <a:defRPr sz="3400">
          <a:solidFill>
            <a:schemeClr val="tx2"/>
          </a:solidFill>
          <a:latin typeface="Arial" panose="020B0604020202020204" pitchFamily="34" charset="0"/>
        </a:defRPr>
      </a:lvl3pPr>
      <a:lvl4pPr algn="l" rtl="0" eaLnBrk="0" fontAlgn="base" hangingPunct="0">
        <a:spcBef>
          <a:spcPct val="0"/>
        </a:spcBef>
        <a:spcAft>
          <a:spcPct val="0"/>
        </a:spcAft>
        <a:defRPr sz="3400">
          <a:solidFill>
            <a:schemeClr val="tx2"/>
          </a:solidFill>
          <a:latin typeface="Arial" panose="020B0604020202020204" pitchFamily="34" charset="0"/>
        </a:defRPr>
      </a:lvl4pPr>
      <a:lvl5pPr algn="l" rtl="0" eaLnBrk="0" fontAlgn="base" hangingPunct="0">
        <a:spcBef>
          <a:spcPct val="0"/>
        </a:spcBef>
        <a:spcAft>
          <a:spcPct val="0"/>
        </a:spcAft>
        <a:defRPr sz="3400">
          <a:solidFill>
            <a:schemeClr val="tx2"/>
          </a:solidFill>
          <a:latin typeface="Arial" panose="020B0604020202020204" pitchFamily="34" charset="0"/>
        </a:defRPr>
      </a:lvl5pPr>
      <a:lvl6pPr marL="457200" algn="l" rtl="0" eaLnBrk="0" fontAlgn="base" hangingPunct="0">
        <a:spcBef>
          <a:spcPct val="0"/>
        </a:spcBef>
        <a:spcAft>
          <a:spcPct val="0"/>
        </a:spcAft>
        <a:defRPr sz="3400">
          <a:solidFill>
            <a:schemeClr val="tx2"/>
          </a:solidFill>
          <a:latin typeface="Arial" panose="020B0604020202020204" pitchFamily="34" charset="0"/>
        </a:defRPr>
      </a:lvl6pPr>
      <a:lvl7pPr marL="914400" algn="l" rtl="0" eaLnBrk="0" fontAlgn="base" hangingPunct="0">
        <a:spcBef>
          <a:spcPct val="0"/>
        </a:spcBef>
        <a:spcAft>
          <a:spcPct val="0"/>
        </a:spcAft>
        <a:defRPr sz="3400">
          <a:solidFill>
            <a:schemeClr val="tx2"/>
          </a:solidFill>
          <a:latin typeface="Arial" panose="020B0604020202020204" pitchFamily="34" charset="0"/>
        </a:defRPr>
      </a:lvl7pPr>
      <a:lvl8pPr marL="1371600" algn="l" rtl="0" eaLnBrk="0" fontAlgn="base" hangingPunct="0">
        <a:spcBef>
          <a:spcPct val="0"/>
        </a:spcBef>
        <a:spcAft>
          <a:spcPct val="0"/>
        </a:spcAft>
        <a:defRPr sz="3400">
          <a:solidFill>
            <a:schemeClr val="tx2"/>
          </a:solidFill>
          <a:latin typeface="Arial" panose="020B0604020202020204" pitchFamily="34" charset="0"/>
        </a:defRPr>
      </a:lvl8pPr>
      <a:lvl9pPr marL="1828800" algn="l" rtl="0" eaLnBrk="0" fontAlgn="base" hangingPunct="0">
        <a:spcBef>
          <a:spcPct val="0"/>
        </a:spcBef>
        <a:spcAft>
          <a:spcPct val="0"/>
        </a:spcAft>
        <a:defRPr sz="3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eb.mit.edu/bcs/sinha/papers/clinton_gore_nature.gi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3" Type="http://schemas.openxmlformats.org/officeDocument/2006/relationships/image" Target="../media/image48.jpeg"/><Relationship Id="rId18" Type="http://schemas.openxmlformats.org/officeDocument/2006/relationships/image" Target="../media/image53.jpeg"/><Relationship Id="rId26" Type="http://schemas.openxmlformats.org/officeDocument/2006/relationships/image" Target="../media/image61.jpeg"/><Relationship Id="rId3" Type="http://schemas.openxmlformats.org/officeDocument/2006/relationships/image" Target="../media/image38.jpeg"/><Relationship Id="rId21" Type="http://schemas.openxmlformats.org/officeDocument/2006/relationships/image" Target="../media/image56.jpeg"/><Relationship Id="rId34" Type="http://schemas.openxmlformats.org/officeDocument/2006/relationships/image" Target="../media/image68.pn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5" Type="http://schemas.openxmlformats.org/officeDocument/2006/relationships/image" Target="../media/image60.jpeg"/><Relationship Id="rId33" Type="http://schemas.openxmlformats.org/officeDocument/2006/relationships/hyperlink" Target="http://www.picsearch.com/" TargetMode="External"/><Relationship Id="rId2" Type="http://schemas.openxmlformats.org/officeDocument/2006/relationships/notesSlide" Target="../notesSlides/notesSlide15.xml"/><Relationship Id="rId16" Type="http://schemas.openxmlformats.org/officeDocument/2006/relationships/image" Target="../media/image51.jpeg"/><Relationship Id="rId20" Type="http://schemas.openxmlformats.org/officeDocument/2006/relationships/image" Target="../media/image55.jpeg"/><Relationship Id="rId29" Type="http://schemas.openxmlformats.org/officeDocument/2006/relationships/image" Target="../media/image64.jpeg"/><Relationship Id="rId1" Type="http://schemas.openxmlformats.org/officeDocument/2006/relationships/slideLayout" Target="../slideLayouts/slideLayout6.xml"/><Relationship Id="rId6" Type="http://schemas.openxmlformats.org/officeDocument/2006/relationships/image" Target="../media/image41.jpeg"/><Relationship Id="rId11" Type="http://schemas.openxmlformats.org/officeDocument/2006/relationships/image" Target="../media/image46.jpeg"/><Relationship Id="rId24" Type="http://schemas.openxmlformats.org/officeDocument/2006/relationships/image" Target="../media/image59.jpeg"/><Relationship Id="rId32" Type="http://schemas.openxmlformats.org/officeDocument/2006/relationships/image" Target="../media/image67.png"/><Relationship Id="rId5" Type="http://schemas.openxmlformats.org/officeDocument/2006/relationships/image" Target="../media/image40.jpeg"/><Relationship Id="rId15" Type="http://schemas.openxmlformats.org/officeDocument/2006/relationships/image" Target="../media/image50.jpeg"/><Relationship Id="rId23" Type="http://schemas.openxmlformats.org/officeDocument/2006/relationships/image" Target="../media/image58.jpeg"/><Relationship Id="rId28" Type="http://schemas.openxmlformats.org/officeDocument/2006/relationships/image" Target="../media/image63.jpeg"/><Relationship Id="rId10" Type="http://schemas.openxmlformats.org/officeDocument/2006/relationships/image" Target="../media/image45.jpeg"/><Relationship Id="rId19" Type="http://schemas.openxmlformats.org/officeDocument/2006/relationships/image" Target="../media/image54.jpeg"/><Relationship Id="rId31" Type="http://schemas.openxmlformats.org/officeDocument/2006/relationships/image" Target="../media/image66.jpeg"/><Relationship Id="rId4" Type="http://schemas.openxmlformats.org/officeDocument/2006/relationships/image" Target="../media/image39.jpeg"/><Relationship Id="rId9" Type="http://schemas.openxmlformats.org/officeDocument/2006/relationships/image" Target="../media/image44.jpeg"/><Relationship Id="rId14" Type="http://schemas.openxmlformats.org/officeDocument/2006/relationships/image" Target="../media/image49.jpeg"/><Relationship Id="rId22" Type="http://schemas.openxmlformats.org/officeDocument/2006/relationships/image" Target="../media/image57.jpeg"/><Relationship Id="rId27" Type="http://schemas.openxmlformats.org/officeDocument/2006/relationships/image" Target="../media/image62.jpeg"/><Relationship Id="rId30" Type="http://schemas.openxmlformats.org/officeDocument/2006/relationships/image" Target="../media/image65.jpeg"/><Relationship Id="rId35" Type="http://schemas.openxmlformats.org/officeDocument/2006/relationships/image" Target="../media/image69.png"/><Relationship Id="rId8"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1.png"/><Relationship Id="rId5" Type="http://schemas.openxmlformats.org/officeDocument/2006/relationships/oleObject" Target="../embeddings/oleObject4.bin"/><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3.png"/><Relationship Id="rId5" Type="http://schemas.openxmlformats.org/officeDocument/2006/relationships/oleObject" Target="../embeddings/oleObject6.bin"/><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Toky\Courses\IP\Lectures\01_Intro\Demos\hopping.mpeg" TargetMode="External"/><Relationship Id="rId1" Type="http://schemas.openxmlformats.org/officeDocument/2006/relationships/video" Target="file:///C:\Users\Toky\Courses\IP\Lectures\01_Intro\Demos\umbrella.mpeg"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hyperlink" Target="http://www.research.att.com/~yann" TargetMode="External"/><Relationship Id="rId2" Type="http://schemas.openxmlformats.org/officeDocument/2006/relationships/image" Target="../media/image102.gif"/><Relationship Id="rId1" Type="http://schemas.openxmlformats.org/officeDocument/2006/relationships/slideLayout" Target="../slideLayouts/slideLayout6.xml"/><Relationship Id="rId5" Type="http://schemas.openxmlformats.org/officeDocument/2006/relationships/hyperlink" Target="http://en.wikipedia.org/wiki/Automatic_number_plate_recognition" TargetMode="External"/><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slideLayout" Target="../slideLayouts/slideLayout2.xml"/><Relationship Id="rId4" Type="http://schemas.openxmlformats.org/officeDocument/2006/relationships/hyperlink" Target="http://www.sonystyle.com/webapp/wcs/stores/servlet/ProductDisplay?catalogId=10551&amp;storeId=10151&amp;productId=8198552921665200469&amp;langId=-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hyperlink" Target="http://www.evolution.com/products/lanehawk/" TargetMode="External"/><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microsoft.com/virtualearth/"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earth.google.com/"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cl.cam.ac.uk/~jgd1000/afghan.html" TargetMode="External"/><Relationship Id="rId5" Type="http://schemas.openxmlformats.org/officeDocument/2006/relationships/image" Target="../media/image112.jpeg"/><Relationship Id="rId4" Type="http://schemas.openxmlformats.org/officeDocument/2006/relationships/image" Target="../media/image111.jpeg"/></Relationships>
</file>

<file path=ppt/slides/_rels/slide6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hyperlink" Target="http://www.sensiblevision.com/" TargetMode="External"/><Relationship Id="rId4" Type="http://schemas.openxmlformats.org/officeDocument/2006/relationships/image" Target="../media/image115.jpeg"/></Relationships>
</file>

<file path=ppt/slides/_rels/slide65.xml.rels><?xml version="1.0" encoding="UTF-8" standalone="yes"?>
<Relationships xmlns="http://schemas.openxmlformats.org/package/2006/relationships"><Relationship Id="rId3" Type="http://schemas.openxmlformats.org/officeDocument/2006/relationships/hyperlink" Target="http://research.nokia.com/researchteams/vcui/index.html" TargetMode="External"/><Relationship Id="rId2" Type="http://schemas.openxmlformats.org/officeDocument/2006/relationships/hyperlink" Target="http://www.infoworld.com/article/07/04/24/HNnokiasiliconvalley_1.html" TargetMode="Externa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hyperlink" Target="http://lincoln.msresearch.us/" TargetMode="External"/><Relationship Id="rId4" Type="http://schemas.openxmlformats.org/officeDocument/2006/relationships/image" Target="../media/image117.jpeg"/></Relationships>
</file>

<file path=ppt/slides/_rels/slide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howstuffworks.com/first-down-line.htm" TargetMode="External"/><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Mobileye.wmv" TargetMode="External"/><Relationship Id="rId2" Type="http://schemas.openxmlformats.org/officeDocument/2006/relationships/hyperlink" Target="http://www.mobileye.com/"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123.png"/><Relationship Id="rId7" Type="http://schemas.openxmlformats.org/officeDocument/2006/relationships/hyperlink" Target="http://www.gearlog.com/2007/12/incredible_wiimote_hack_create.php" TargetMode="External"/><Relationship Id="rId2" Type="http://schemas.openxmlformats.org/officeDocument/2006/relationships/hyperlink" Target="http://en.wikipedia.org/wiki/Image:Wii_Wiimotea.png" TargetMode="External"/><Relationship Id="rId1" Type="http://schemas.openxmlformats.org/officeDocument/2006/relationships/slideLayout" Target="../slideLayouts/slideLayout2.xml"/><Relationship Id="rId6" Type="http://schemas.openxmlformats.org/officeDocument/2006/relationships/hyperlink" Target="http://www.cs.cmu.edu/~johnny/projects/wii/" TargetMode="External"/><Relationship Id="rId5" Type="http://schemas.openxmlformats.org/officeDocument/2006/relationships/image" Target="../media/image125.jpeg"/><Relationship Id="rId10" Type="http://schemas.openxmlformats.org/officeDocument/2006/relationships/hyperlink" Target="http://www.monzy.org/audience/" TargetMode="External"/><Relationship Id="rId4" Type="http://schemas.openxmlformats.org/officeDocument/2006/relationships/image" Target="../media/image124.jpeg"/><Relationship Id="rId9" Type="http://schemas.openxmlformats.org/officeDocument/2006/relationships/hyperlink" Target="http://www.news.com/Game-turns-moviegoers-into-human-joysticks/2100-1026_3-6184662.html"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7" Type="http://schemas.openxmlformats.org/officeDocument/2006/relationships/hyperlink" Target="http://www.thestar.com/wheels/article/1036702--human-error-blamed-after-google-s-driverless-car-sparks-five-vehicle-crash" TargetMode="External"/><Relationship Id="rId2" Type="http://schemas.openxmlformats.org/officeDocument/2006/relationships/image" Target="../media/image126.jpeg"/><Relationship Id="rId1" Type="http://schemas.openxmlformats.org/officeDocument/2006/relationships/slideLayout" Target="../slideLayouts/slideLayout2.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128.jpeg"/><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www.ri.cmu.edu/pubs/pub_5719.html" TargetMode="Externa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hyperlink" Target="http://marsrovers.jpl.nasa.gov/gallery/images.htm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hyperlink" Target="http://en.wikipedia.org/wiki/Spirit_rover" TargetMode="External"/><Relationship Id="rId2" Type="http://schemas.openxmlformats.org/officeDocument/2006/relationships/hyperlink" Target="UNSW_CMU.mpg" TargetMode="External"/><Relationship Id="rId1" Type="http://schemas.openxmlformats.org/officeDocument/2006/relationships/slideLayout" Target="../slideLayouts/slideLayout6.xml"/><Relationship Id="rId6" Type="http://schemas.openxmlformats.org/officeDocument/2006/relationships/image" Target="../media/image131.jpeg"/><Relationship Id="rId5" Type="http://schemas.openxmlformats.org/officeDocument/2006/relationships/hyperlink" Target="http://upload.wikimedia.org/wikipedia/commons/d/d8/NASA_Mars_Rover.jpg" TargetMode="External"/><Relationship Id="rId4" Type="http://schemas.openxmlformats.org/officeDocument/2006/relationships/hyperlink" Target="http://www.robocup.or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hyperlink" Target="http://groups.csail.mit.edu/vision/medical-vision/surgery/surgical_navigation.htm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4.jpeg"/></Relationships>
</file>

<file path=ppt/slides/_rels/slide7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37.jpeg"/><Relationship Id="rId4" Type="http://schemas.openxmlformats.org/officeDocument/2006/relationships/image" Target="../media/image136.jpeg"/></Relationships>
</file>

<file path=ppt/slides/_rels/slide77.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4.xml"/><Relationship Id="rId7" Type="http://schemas.openxmlformats.org/officeDocument/2006/relationships/image" Target="../media/image150.wmf"/><Relationship Id="rId12"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152.png"/><Relationship Id="rId5" Type="http://schemas.openxmlformats.org/officeDocument/2006/relationships/image" Target="../media/image149.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51.png"/></Relationships>
</file>

<file path=ppt/slides/_rels/slide84.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cs.ubc.ca/spider/lowe/vision.html" TargetMode="External"/><Relationship Id="rId2" Type="http://schemas.openxmlformats.org/officeDocument/2006/relationships/hyperlink" Target="http://www.cs.ubc.ca/~lowe/"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lstStyle/>
          <a:p>
            <a:r>
              <a:rPr lang="en-US" altLang="en-US" sz="5400" dirty="0"/>
              <a:t>Image Processing </a:t>
            </a:r>
            <a:br>
              <a:rPr lang="en-US" altLang="en-US" sz="5400" dirty="0"/>
            </a:br>
            <a:r>
              <a:rPr lang="en-US" altLang="en-US" sz="4000" dirty="0"/>
              <a:t>and </a:t>
            </a:r>
            <a:br>
              <a:rPr lang="en-US" altLang="en-US" sz="4000" dirty="0"/>
            </a:br>
            <a:r>
              <a:rPr lang="en-US" altLang="en-US" sz="5400" dirty="0"/>
              <a:t>Computer Vision</a:t>
            </a:r>
          </a:p>
        </p:txBody>
      </p:sp>
      <p:sp>
        <p:nvSpPr>
          <p:cNvPr id="4099" name="Subtitle 2"/>
          <p:cNvSpPr>
            <a:spLocks noGrp="1"/>
          </p:cNvSpPr>
          <p:nvPr>
            <p:ph type="subTitle" idx="1"/>
          </p:nvPr>
        </p:nvSpPr>
        <p:spPr/>
        <p:txBody>
          <a:bodyPr/>
          <a:lstStyle/>
          <a:p>
            <a:r>
              <a:rPr lang="en-US" altLang="en-US" sz="3600" b="1" dirty="0"/>
              <a:t>Introduction</a:t>
            </a:r>
          </a:p>
        </p:txBody>
      </p:sp>
      <p:sp>
        <p:nvSpPr>
          <p:cNvPr id="4100" name="Subtitle 2"/>
          <p:cNvSpPr txBox="1">
            <a:spLocks/>
          </p:cNvSpPr>
          <p:nvPr/>
        </p:nvSpPr>
        <p:spPr bwMode="auto">
          <a:xfrm>
            <a:off x="1096274" y="5540374"/>
            <a:ext cx="6858000" cy="95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2800">
                <a:solidFill>
                  <a:schemeClr val="tx1"/>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a:spcBef>
                <a:spcPct val="20000"/>
              </a:spcBef>
              <a:buChar char="–"/>
              <a:defRPr>
                <a:solidFill>
                  <a:schemeClr val="tx1"/>
                </a:solidFill>
                <a:latin typeface="Arial" panose="020B0604020202020204" pitchFamily="34" charset="0"/>
              </a:defRPr>
            </a:lvl3pPr>
            <a:lvl4pPr>
              <a:spcBef>
                <a:spcPct val="20000"/>
              </a:spcBef>
              <a:buChar char="»"/>
              <a:defRPr sz="1600">
                <a:solidFill>
                  <a:schemeClr val="tx1"/>
                </a:solidFill>
                <a:latin typeface="Arial" panose="020B0604020202020204" pitchFamily="34" charset="0"/>
              </a:defRPr>
            </a:lvl4pPr>
            <a:lvl5pPr>
              <a:spcBef>
                <a:spcPct val="20000"/>
              </a:spcBef>
              <a:buChar char="»"/>
              <a:defRPr sz="1400">
                <a:solidFill>
                  <a:schemeClr val="tx1"/>
                </a:solidFill>
                <a:latin typeface="Arial" panose="020B0604020202020204" pitchFamily="34" charset="0"/>
              </a:defRPr>
            </a:lvl5pPr>
            <a:lvl6pPr eaLnBrk="0" fontAlgn="base" hangingPunct="0">
              <a:spcBef>
                <a:spcPct val="20000"/>
              </a:spcBef>
              <a:spcAft>
                <a:spcPct val="0"/>
              </a:spcAft>
              <a:buChar char="»"/>
              <a:defRPr sz="1400">
                <a:solidFill>
                  <a:schemeClr val="tx1"/>
                </a:solidFill>
                <a:latin typeface="Arial" panose="020B0604020202020204" pitchFamily="34" charset="0"/>
              </a:defRPr>
            </a:lvl6pPr>
            <a:lvl7pPr eaLnBrk="0" fontAlgn="base" hangingPunct="0">
              <a:spcBef>
                <a:spcPct val="20000"/>
              </a:spcBef>
              <a:spcAft>
                <a:spcPct val="0"/>
              </a:spcAft>
              <a:buChar char="»"/>
              <a:defRPr sz="1400">
                <a:solidFill>
                  <a:schemeClr val="tx1"/>
                </a:solidFill>
                <a:latin typeface="Arial" panose="020B0604020202020204" pitchFamily="34" charset="0"/>
              </a:defRPr>
            </a:lvl7pPr>
            <a:lvl8pPr eaLnBrk="0" fontAlgn="base" hangingPunct="0">
              <a:spcBef>
                <a:spcPct val="20000"/>
              </a:spcBef>
              <a:spcAft>
                <a:spcPct val="0"/>
              </a:spcAft>
              <a:buChar char="»"/>
              <a:defRPr sz="1400">
                <a:solidFill>
                  <a:schemeClr val="tx1"/>
                </a:solidFill>
                <a:latin typeface="Arial" panose="020B0604020202020204" pitchFamily="34" charset="0"/>
              </a:defRPr>
            </a:lvl8pPr>
            <a:lvl9pPr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r>
              <a:rPr lang="en-US" altLang="en-US" dirty="0"/>
              <a:t>Dr. Sk. Md. </a:t>
            </a:r>
            <a:r>
              <a:rPr lang="en-US" altLang="en-US" dirty="0" err="1"/>
              <a:t>Masudul</a:t>
            </a:r>
            <a:r>
              <a:rPr lang="en-US" altLang="en-US" dirty="0"/>
              <a:t> Ahsan</a:t>
            </a:r>
          </a:p>
          <a:p>
            <a:pPr algn="ctr"/>
            <a:r>
              <a:rPr lang="en-US" altLang="en-US" sz="2000" dirty="0"/>
              <a:t>Professor, Dept of CSE, KUET</a:t>
            </a:r>
          </a:p>
        </p:txBody>
      </p:sp>
      <p:cxnSp>
        <p:nvCxnSpPr>
          <p:cNvPr id="3" name="Straight Connector 2">
            <a:extLst>
              <a:ext uri="{FF2B5EF4-FFF2-40B4-BE49-F238E27FC236}">
                <a16:creationId xmlns:a16="http://schemas.microsoft.com/office/drawing/2014/main" id="{DD5420B1-4295-42DF-BD5D-14AC762B03C3}"/>
              </a:ext>
            </a:extLst>
          </p:cNvPr>
          <p:cNvCxnSpPr/>
          <p:nvPr/>
        </p:nvCxnSpPr>
        <p:spPr bwMode="auto">
          <a:xfrm>
            <a:off x="914400" y="3602038"/>
            <a:ext cx="7239000"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9C59B89E-7A0F-4ACF-9636-BD09D99C1781}"/>
              </a:ext>
            </a:extLst>
          </p:cNvPr>
          <p:cNvCxnSpPr/>
          <p:nvPr/>
        </p:nvCxnSpPr>
        <p:spPr bwMode="auto">
          <a:xfrm>
            <a:off x="715274" y="838200"/>
            <a:ext cx="7239000"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as Surfaces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28600" y="920646"/>
            <a:ext cx="8800684" cy="4870554"/>
          </a:xfrm>
          <a:prstGeom prst="rect">
            <a:avLst/>
          </a:prstGeom>
        </p:spPr>
      </p:pic>
    </p:spTree>
    <p:extLst>
      <p:ext uri="{BB962C8B-B14F-4D97-AF65-F5344CB8AC3E}">
        <p14:creationId xmlns:p14="http://schemas.microsoft.com/office/powerpoint/2010/main" val="108898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en-US">
                <a:ea typeface="ＭＳ Ｐゴシック" panose="020B0600070205080204" pitchFamily="34" charset="-128"/>
              </a:rPr>
              <a:t>What is Digital Image Processing?</a:t>
            </a:r>
            <a:endParaRPr lang="en-US" altLang="en-US">
              <a:ea typeface="ＭＳ Ｐゴシック" panose="020B0600070205080204" pitchFamily="34" charset="-128"/>
            </a:endParaRPr>
          </a:p>
        </p:txBody>
      </p:sp>
      <p:sp>
        <p:nvSpPr>
          <p:cNvPr id="30723" name="Rectangle 3"/>
          <p:cNvSpPr>
            <a:spLocks noGrp="1" noChangeArrowheads="1"/>
          </p:cNvSpPr>
          <p:nvPr>
            <p:ph type="body" idx="1"/>
          </p:nvPr>
        </p:nvSpPr>
        <p:spPr>
          <a:xfrm>
            <a:off x="228600" y="914400"/>
            <a:ext cx="8686800" cy="5257800"/>
          </a:xfrm>
        </p:spPr>
        <p:txBody>
          <a:bodyPr/>
          <a:lstStyle/>
          <a:p>
            <a:pPr marL="457200" indent="-457200" eaLnBrk="1" hangingPunct="1">
              <a:buFont typeface="Arial" panose="020B0604020202020204" pitchFamily="34" charset="0"/>
              <a:buChar char="•"/>
            </a:pPr>
            <a:r>
              <a:rPr lang="en-IE" altLang="en-US" dirty="0">
                <a:ea typeface="ＭＳ Ｐゴシック" panose="020B0600070205080204" pitchFamily="34" charset="-128"/>
              </a:rPr>
              <a:t>Digital image processing focuses on two major tasks</a:t>
            </a:r>
          </a:p>
          <a:p>
            <a:pPr lvl="1" eaLnBrk="1" hangingPunct="1"/>
            <a:r>
              <a:rPr lang="en-IE" altLang="en-US" sz="2400" dirty="0">
                <a:ea typeface="ＭＳ Ｐゴシック" panose="020B0600070205080204" pitchFamily="34" charset="-128"/>
              </a:rPr>
              <a:t>Improvement of pictorial information for human interpretation</a:t>
            </a:r>
          </a:p>
          <a:p>
            <a:pPr lvl="1" eaLnBrk="1" hangingPunct="1"/>
            <a:r>
              <a:rPr lang="en-IE" altLang="en-US" sz="2400" dirty="0">
                <a:ea typeface="ＭＳ Ｐゴシック" panose="020B0600070205080204" pitchFamily="34" charset="-128"/>
              </a:rPr>
              <a:t>Processing of image data for storage, transmission and representation for autonomous machine perception</a:t>
            </a:r>
          </a:p>
          <a:p>
            <a:pPr marL="457200" indent="-457200" eaLnBrk="1" hangingPunct="1">
              <a:buFont typeface="Arial" panose="020B0604020202020204" pitchFamily="34" charset="0"/>
              <a:buChar char="•"/>
            </a:pPr>
            <a:r>
              <a:rPr lang="en-IE" altLang="en-US" dirty="0">
                <a:ea typeface="ＭＳ Ｐゴシック" panose="020B0600070205080204" pitchFamily="34" charset="-128"/>
              </a:rPr>
              <a:t>Some argument about where image processing ends and fields such as image analysis and computer vision start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1479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a:t>Computer Vision</a:t>
            </a:r>
          </a:p>
        </p:txBody>
      </p:sp>
      <p:sp>
        <p:nvSpPr>
          <p:cNvPr id="5123" name="Content Placeholder 2"/>
          <p:cNvSpPr>
            <a:spLocks noGrp="1"/>
          </p:cNvSpPr>
          <p:nvPr>
            <p:ph idx="1"/>
          </p:nvPr>
        </p:nvSpPr>
        <p:spPr/>
        <p:txBody>
          <a:bodyPr/>
          <a:lstStyle/>
          <a:p>
            <a:pPr eaLnBrk="1" hangingPunct="1"/>
            <a:r>
              <a:rPr lang="en-US" altLang="en-US"/>
              <a:t>	Make computers understand images and video.</a:t>
            </a:r>
          </a:p>
          <a:p>
            <a:pPr lvl="1" eaLnBrk="1" hangingPunct="1">
              <a:spcAft>
                <a:spcPts val="600"/>
              </a:spcAft>
            </a:pPr>
            <a:r>
              <a:rPr lang="en-US" altLang="en-US" sz="2400"/>
              <a:t>Computing properties of the 3D world from visual data </a:t>
            </a:r>
            <a:r>
              <a:rPr lang="en-US" altLang="en-US" sz="2400" i="1"/>
              <a:t>(measurement)</a:t>
            </a:r>
          </a:p>
          <a:p>
            <a:pPr lvl="1" eaLnBrk="1" hangingPunct="1">
              <a:spcAft>
                <a:spcPts val="600"/>
              </a:spcAft>
            </a:pPr>
            <a:r>
              <a:rPr lang="en-US" altLang="en-US" sz="2400"/>
              <a:t>Algorithms and representations to allow a machine to recognize objects, people, scenes, and activities. </a:t>
            </a:r>
            <a:r>
              <a:rPr lang="en-US" altLang="en-US" sz="2400" i="1"/>
              <a:t>(perception and interpretation)</a:t>
            </a:r>
          </a:p>
          <a:p>
            <a:pPr eaLnBrk="1" hangingPunct="1"/>
            <a:endParaRPr lang="en-US" altLang="en-US"/>
          </a:p>
        </p:txBody>
      </p:sp>
      <p:pic>
        <p:nvPicPr>
          <p:cNvPr id="51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86200"/>
            <a:ext cx="35226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5029200" y="3962400"/>
            <a:ext cx="3962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00"/>
                </a:solidFill>
                <a:latin typeface="Arial" panose="020B0604020202020204" pitchFamily="34" charset="0"/>
              </a:rPr>
              <a:t>What kind of scene?</a:t>
            </a:r>
          </a:p>
          <a:p>
            <a:endParaRPr lang="en-US" altLang="en-US">
              <a:solidFill>
                <a:srgbClr val="000000"/>
              </a:solidFill>
              <a:latin typeface="Arial" panose="020B0604020202020204" pitchFamily="34" charset="0"/>
            </a:endParaRPr>
          </a:p>
          <a:p>
            <a:r>
              <a:rPr lang="en-US" altLang="en-US">
                <a:solidFill>
                  <a:srgbClr val="000000"/>
                </a:solidFill>
                <a:latin typeface="Arial" panose="020B0604020202020204" pitchFamily="34" charset="0"/>
              </a:rPr>
              <a:t>Where are the cars?</a:t>
            </a:r>
          </a:p>
          <a:p>
            <a:endParaRPr lang="en-US" altLang="en-US">
              <a:solidFill>
                <a:srgbClr val="000000"/>
              </a:solidFill>
              <a:latin typeface="Arial" panose="020B0604020202020204" pitchFamily="34" charset="0"/>
            </a:endParaRPr>
          </a:p>
          <a:p>
            <a:r>
              <a:rPr lang="en-US" altLang="en-US">
                <a:solidFill>
                  <a:srgbClr val="000000"/>
                </a:solidFill>
                <a:latin typeface="Arial" panose="020B0604020202020204" pitchFamily="34" charset="0"/>
              </a:rPr>
              <a:t>How far is the building?</a:t>
            </a:r>
          </a:p>
          <a:p>
            <a:endParaRPr lang="en-US" altLang="en-US">
              <a:solidFill>
                <a:srgbClr val="000000"/>
              </a:solidFill>
              <a:latin typeface="Arial" panose="020B0604020202020204" pitchFamily="34" charset="0"/>
            </a:endParaRPr>
          </a:p>
          <a:p>
            <a:r>
              <a:rPr lang="en-US" altLang="en-US">
                <a:solidFill>
                  <a:srgbClr val="000000"/>
                </a:solidFill>
                <a:latin typeface="Arial" panose="020B0604020202020204" pitchFamily="34" charset="0"/>
              </a:rPr>
              <a:t>…</a:t>
            </a:r>
          </a:p>
        </p:txBody>
      </p:sp>
    </p:spTree>
    <p:extLst>
      <p:ext uri="{BB962C8B-B14F-4D97-AF65-F5344CB8AC3E}">
        <p14:creationId xmlns:p14="http://schemas.microsoft.com/office/powerpoint/2010/main" val="2909105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idx="4294967295"/>
          </p:nvPr>
        </p:nvSpPr>
        <p:spPr/>
        <p:txBody>
          <a:bodyPr/>
          <a:lstStyle/>
          <a:p>
            <a:r>
              <a:rPr lang="en-US" altLang="en-US"/>
              <a:t>What is Computer Vision?</a:t>
            </a:r>
          </a:p>
        </p:txBody>
      </p:sp>
      <p:sp>
        <p:nvSpPr>
          <p:cNvPr id="173059" name="Rectangle 3"/>
          <p:cNvSpPr>
            <a:spLocks noGrp="1" noChangeArrowheads="1"/>
          </p:cNvSpPr>
          <p:nvPr>
            <p:ph type="body" idx="4294967295"/>
          </p:nvPr>
        </p:nvSpPr>
        <p:spPr/>
        <p:txBody>
          <a:bodyPr/>
          <a:lstStyle/>
          <a:p>
            <a:pPr>
              <a:buFont typeface="Arial" panose="020B0604020202020204" pitchFamily="34" charset="0"/>
              <a:buChar char="•"/>
            </a:pPr>
            <a:r>
              <a:rPr lang="en-US" altLang="en-US" sz="2400" b="1" dirty="0"/>
              <a:t>Computer vision</a:t>
            </a:r>
            <a:r>
              <a:rPr lang="en-US" altLang="en-US" sz="2400" dirty="0"/>
              <a:t> is the science and technology of machines that see. </a:t>
            </a:r>
          </a:p>
          <a:p>
            <a:pPr>
              <a:buFont typeface="Arial" panose="020B0604020202020204" pitchFamily="34" charset="0"/>
              <a:buChar char="•"/>
            </a:pPr>
            <a:endParaRPr lang="en-US" altLang="en-US" sz="2400" dirty="0"/>
          </a:p>
          <a:p>
            <a:pPr>
              <a:buFont typeface="Arial" panose="020B0604020202020204" pitchFamily="34" charset="0"/>
              <a:buChar char="•"/>
            </a:pPr>
            <a:r>
              <a:rPr lang="en-US" altLang="en-US" sz="2400" dirty="0"/>
              <a:t>Concerned with the theory for building artificial systems that obtain information from images. </a:t>
            </a:r>
          </a:p>
          <a:p>
            <a:pPr>
              <a:buFont typeface="Arial" panose="020B0604020202020204" pitchFamily="34" charset="0"/>
              <a:buChar char="•"/>
            </a:pPr>
            <a:endParaRPr lang="en-US" altLang="en-US" sz="2400" dirty="0"/>
          </a:p>
          <a:p>
            <a:pPr>
              <a:buFont typeface="Arial" panose="020B0604020202020204" pitchFamily="34" charset="0"/>
              <a:buChar char="•"/>
            </a:pPr>
            <a:r>
              <a:rPr lang="en-US" altLang="en-US" sz="2400" dirty="0"/>
              <a:t>The image data can take many forms, such as a video sequence, depth images, views from multiple cameras, or multi-dimensional data from a medical scanner</a:t>
            </a:r>
            <a:r>
              <a:rPr lang="en-US" altLang="en-US" dirty="0"/>
              <a:t> </a:t>
            </a:r>
          </a:p>
        </p:txBody>
      </p:sp>
      <p:pic>
        <p:nvPicPr>
          <p:cNvPr id="1730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5410200"/>
            <a:ext cx="16764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0963" y="5372100"/>
            <a:ext cx="17526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730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163" y="5334000"/>
            <a:ext cx="1290637"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017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14"/>
          <p:cNvSpPr>
            <a:spLocks noChangeArrowheads="1"/>
          </p:cNvSpPr>
          <p:nvPr/>
        </p:nvSpPr>
        <p:spPr bwMode="auto">
          <a:xfrm>
            <a:off x="171450" y="4032250"/>
            <a:ext cx="8786813" cy="885825"/>
          </a:xfrm>
          <a:prstGeom prst="rightArrow">
            <a:avLst>
              <a:gd name="adj1" fmla="val 53046"/>
              <a:gd name="adj2" fmla="val 82937"/>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p:txBody>
      </p:sp>
      <p:sp>
        <p:nvSpPr>
          <p:cNvPr id="32771" name="Rectangle 2"/>
          <p:cNvSpPr>
            <a:spLocks noGrp="1" noChangeArrowheads="1"/>
          </p:cNvSpPr>
          <p:nvPr>
            <p:ph type="title"/>
          </p:nvPr>
        </p:nvSpPr>
        <p:spPr/>
        <p:txBody>
          <a:bodyPr/>
          <a:lstStyle/>
          <a:p>
            <a:pPr eaLnBrk="1" hangingPunct="1"/>
            <a:r>
              <a:rPr lang="en-IE" altLang="en-US" dirty="0">
                <a:ea typeface="ＭＳ Ｐゴシック" panose="020B0600070205080204" pitchFamily="34" charset="-128"/>
              </a:rPr>
              <a:t>DIP to CV</a:t>
            </a:r>
            <a:endParaRPr lang="en-US" altLang="en-US" dirty="0">
              <a:ea typeface="ＭＳ Ｐゴシック" panose="020B0600070205080204" pitchFamily="34" charset="-128"/>
            </a:endParaRPr>
          </a:p>
        </p:txBody>
      </p:sp>
      <p:sp>
        <p:nvSpPr>
          <p:cNvPr id="32772" name="Rectangle 3"/>
          <p:cNvSpPr>
            <a:spLocks noGrp="1" noChangeArrowheads="1"/>
          </p:cNvSpPr>
          <p:nvPr>
            <p:ph type="body" idx="1"/>
          </p:nvPr>
        </p:nvSpPr>
        <p:spPr/>
        <p:txBody>
          <a:bodyPr/>
          <a:lstStyle/>
          <a:p>
            <a:pPr marL="0" indent="0" eaLnBrk="1" hangingPunct="1"/>
            <a:r>
              <a:rPr lang="en-IE" altLang="en-US">
                <a:ea typeface="ＭＳ Ｐゴシック" panose="020B0600070205080204" pitchFamily="34" charset="-128"/>
              </a:rPr>
              <a:t>The continuum from image processing to computer vision can be broken up into low-, mid- and high-level processes</a:t>
            </a:r>
            <a:endParaRPr lang="en-US" altLang="en-US">
              <a:ea typeface="ＭＳ Ｐゴシック" panose="020B0600070205080204" pitchFamily="34" charset="-128"/>
            </a:endParaRPr>
          </a:p>
        </p:txBody>
      </p:sp>
      <p:grpSp>
        <p:nvGrpSpPr>
          <p:cNvPr id="32773" name="Group 12"/>
          <p:cNvGrpSpPr>
            <a:grpSpLocks/>
          </p:cNvGrpSpPr>
          <p:nvPr/>
        </p:nvGrpSpPr>
        <p:grpSpPr bwMode="auto">
          <a:xfrm>
            <a:off x="471488" y="3203575"/>
            <a:ext cx="2587625" cy="2495550"/>
            <a:chOff x="252" y="1413"/>
            <a:chExt cx="1476" cy="1572"/>
          </a:xfrm>
        </p:grpSpPr>
        <p:sp>
          <p:nvSpPr>
            <p:cNvPr id="32782" name="Text Box 4"/>
            <p:cNvSpPr txBox="1">
              <a:spLocks noChangeArrowheads="1"/>
            </p:cNvSpPr>
            <p:nvPr/>
          </p:nvSpPr>
          <p:spPr bwMode="auto">
            <a:xfrm>
              <a:off x="252" y="1413"/>
              <a:ext cx="1476" cy="239"/>
            </a:xfrm>
            <a:prstGeom prst="rect">
              <a:avLst/>
            </a:prstGeom>
            <a:solidFill>
              <a:schemeClr val="bg1">
                <a:alpha val="70195"/>
              </a:schemeClr>
            </a:solidFill>
            <a:ln w="12700">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Low Level Process</a:t>
              </a:r>
              <a:endParaRPr lang="en-US" altLang="en-US" sz="1800" b="1"/>
            </a:p>
          </p:txBody>
        </p:sp>
        <p:sp>
          <p:nvSpPr>
            <p:cNvPr id="32783" name="Text Box 7"/>
            <p:cNvSpPr txBox="1">
              <a:spLocks noChangeArrowheads="1"/>
            </p:cNvSpPr>
            <p:nvPr/>
          </p:nvSpPr>
          <p:spPr bwMode="auto">
            <a:xfrm>
              <a:off x="252" y="1648"/>
              <a:ext cx="1476" cy="1337"/>
            </a:xfrm>
            <a:prstGeom prst="rect">
              <a:avLst/>
            </a:prstGeom>
            <a:solidFill>
              <a:schemeClr val="bg1">
                <a:alpha val="70195"/>
              </a:schemeClr>
            </a:solidFill>
            <a:ln w="12700">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Input:</a:t>
              </a:r>
              <a:r>
                <a:rPr lang="en-IE" altLang="en-US" sz="1800"/>
                <a:t> Image</a:t>
              </a:r>
              <a:br>
                <a:rPr lang="en-IE" altLang="en-US" sz="1800"/>
              </a:br>
              <a:r>
                <a:rPr lang="en-IE" altLang="en-US" sz="1800" b="1"/>
                <a:t>Output:</a:t>
              </a:r>
              <a:r>
                <a:rPr lang="en-IE" altLang="en-US" sz="1800"/>
                <a:t> Image</a:t>
              </a:r>
            </a:p>
            <a:p>
              <a:pPr eaLnBrk="1" hangingPunct="1">
                <a:spcBef>
                  <a:spcPct val="50000"/>
                </a:spcBef>
              </a:pPr>
              <a:r>
                <a:rPr lang="en-IE" altLang="en-US" sz="1800" b="1"/>
                <a:t>Examples:</a:t>
              </a:r>
              <a:r>
                <a:rPr lang="en-IE" altLang="en-US" sz="1800"/>
                <a:t> Noise removal, image sharpening</a:t>
              </a:r>
              <a:endParaRPr lang="en-US" altLang="en-US" sz="1800"/>
            </a:p>
          </p:txBody>
        </p:sp>
      </p:grpSp>
      <p:grpSp>
        <p:nvGrpSpPr>
          <p:cNvPr id="32774" name="Group 11"/>
          <p:cNvGrpSpPr>
            <a:grpSpLocks/>
          </p:cNvGrpSpPr>
          <p:nvPr/>
        </p:nvGrpSpPr>
        <p:grpSpPr bwMode="auto">
          <a:xfrm>
            <a:off x="3279775" y="3203575"/>
            <a:ext cx="2587625" cy="2495550"/>
            <a:chOff x="2142" y="1360"/>
            <a:chExt cx="1476" cy="1572"/>
          </a:xfrm>
        </p:grpSpPr>
        <p:sp>
          <p:nvSpPr>
            <p:cNvPr id="32780" name="Text Box 5"/>
            <p:cNvSpPr txBox="1">
              <a:spLocks noChangeArrowheads="1"/>
            </p:cNvSpPr>
            <p:nvPr/>
          </p:nvSpPr>
          <p:spPr bwMode="auto">
            <a:xfrm>
              <a:off x="2142" y="1360"/>
              <a:ext cx="1476" cy="239"/>
            </a:xfrm>
            <a:prstGeom prst="rect">
              <a:avLst/>
            </a:prstGeom>
            <a:solidFill>
              <a:schemeClr val="bg1">
                <a:alpha val="70195"/>
              </a:schemeClr>
            </a:solidFill>
            <a:ln w="12700">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Mid Level Process</a:t>
              </a:r>
              <a:endParaRPr lang="en-US" altLang="en-US" sz="1800" b="1"/>
            </a:p>
          </p:txBody>
        </p:sp>
        <p:sp>
          <p:nvSpPr>
            <p:cNvPr id="32781" name="Text Box 9"/>
            <p:cNvSpPr txBox="1">
              <a:spLocks noChangeArrowheads="1"/>
            </p:cNvSpPr>
            <p:nvPr/>
          </p:nvSpPr>
          <p:spPr bwMode="auto">
            <a:xfrm>
              <a:off x="2142" y="1595"/>
              <a:ext cx="1476" cy="1337"/>
            </a:xfrm>
            <a:prstGeom prst="rect">
              <a:avLst/>
            </a:prstGeom>
            <a:solidFill>
              <a:schemeClr val="bg1">
                <a:alpha val="70195"/>
              </a:schemeClr>
            </a:solidFill>
            <a:ln w="12700">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Input:</a:t>
              </a:r>
              <a:r>
                <a:rPr lang="en-IE" altLang="en-US" sz="1800"/>
                <a:t> Image </a:t>
              </a:r>
              <a:br>
                <a:rPr lang="en-IE" altLang="en-US" sz="1800"/>
              </a:br>
              <a:r>
                <a:rPr lang="en-IE" altLang="en-US" sz="1800" b="1"/>
                <a:t>Output:</a:t>
              </a:r>
              <a:r>
                <a:rPr lang="en-IE" altLang="en-US" sz="1800"/>
                <a:t> Attributes</a:t>
              </a:r>
            </a:p>
            <a:p>
              <a:pPr eaLnBrk="1" hangingPunct="1">
                <a:spcBef>
                  <a:spcPct val="50000"/>
                </a:spcBef>
              </a:pPr>
              <a:r>
                <a:rPr lang="en-IE" altLang="en-US" sz="1800" b="1"/>
                <a:t>Examples:</a:t>
              </a:r>
              <a:r>
                <a:rPr lang="en-IE" altLang="en-US" sz="1800"/>
                <a:t> Object recognition, segmentation</a:t>
              </a:r>
              <a:endParaRPr lang="en-US" altLang="en-US" sz="1800"/>
            </a:p>
          </p:txBody>
        </p:sp>
      </p:grpSp>
      <p:grpSp>
        <p:nvGrpSpPr>
          <p:cNvPr id="32775" name="Group 13"/>
          <p:cNvGrpSpPr>
            <a:grpSpLocks/>
          </p:cNvGrpSpPr>
          <p:nvPr/>
        </p:nvGrpSpPr>
        <p:grpSpPr bwMode="auto">
          <a:xfrm>
            <a:off x="6089650" y="3203575"/>
            <a:ext cx="2586038" cy="2495550"/>
            <a:chOff x="3719" y="1352"/>
            <a:chExt cx="1476" cy="1572"/>
          </a:xfrm>
        </p:grpSpPr>
        <p:sp>
          <p:nvSpPr>
            <p:cNvPr id="32778" name="Text Box 6"/>
            <p:cNvSpPr txBox="1">
              <a:spLocks noChangeArrowheads="1"/>
            </p:cNvSpPr>
            <p:nvPr/>
          </p:nvSpPr>
          <p:spPr bwMode="auto">
            <a:xfrm>
              <a:off x="3719" y="1352"/>
              <a:ext cx="1476" cy="239"/>
            </a:xfrm>
            <a:prstGeom prst="rect">
              <a:avLst/>
            </a:prstGeom>
            <a:solidFill>
              <a:schemeClr val="bg1">
                <a:alpha val="70195"/>
              </a:schemeClr>
            </a:solidFill>
            <a:ln w="12700">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High Level Process</a:t>
              </a:r>
              <a:endParaRPr lang="en-US" altLang="en-US" sz="1800" b="1"/>
            </a:p>
          </p:txBody>
        </p:sp>
        <p:sp>
          <p:nvSpPr>
            <p:cNvPr id="32779" name="Text Box 10"/>
            <p:cNvSpPr txBox="1">
              <a:spLocks noChangeArrowheads="1"/>
            </p:cNvSpPr>
            <p:nvPr/>
          </p:nvSpPr>
          <p:spPr bwMode="auto">
            <a:xfrm>
              <a:off x="3719" y="1587"/>
              <a:ext cx="1476" cy="1337"/>
            </a:xfrm>
            <a:prstGeom prst="rect">
              <a:avLst/>
            </a:prstGeom>
            <a:solidFill>
              <a:schemeClr val="bg1">
                <a:alpha val="70195"/>
              </a:schemeClr>
            </a:solidFill>
            <a:ln w="12700">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IE" altLang="en-US" sz="1800" b="1"/>
                <a:t>Input: </a:t>
              </a:r>
              <a:r>
                <a:rPr lang="en-IE" altLang="en-US" sz="1800"/>
                <a:t>Attributes </a:t>
              </a:r>
              <a:r>
                <a:rPr lang="en-IE" altLang="en-US" sz="1800" b="1"/>
                <a:t>Output:</a:t>
              </a:r>
              <a:r>
                <a:rPr lang="en-IE" altLang="en-US" sz="1800"/>
                <a:t> Understanding</a:t>
              </a:r>
            </a:p>
            <a:p>
              <a:pPr eaLnBrk="1" hangingPunct="1">
                <a:spcBef>
                  <a:spcPct val="50000"/>
                </a:spcBef>
              </a:pPr>
              <a:r>
                <a:rPr lang="en-IE" altLang="en-US" sz="1800" b="1"/>
                <a:t>Examples: </a:t>
              </a:r>
              <a:r>
                <a:rPr lang="en-IE" altLang="en-US" sz="1800"/>
                <a:t>Scene understanding, autonomous navigation</a:t>
              </a:r>
              <a:endParaRPr lang="en-US" altLang="en-US" sz="1800"/>
            </a:p>
          </p:txBody>
        </p:sp>
      </p:grpSp>
      <p:sp>
        <p:nvSpPr>
          <p:cNvPr id="32776" name="Line 15"/>
          <p:cNvSpPr>
            <a:spLocks noChangeShapeType="1"/>
          </p:cNvSpPr>
          <p:nvPr/>
        </p:nvSpPr>
        <p:spPr bwMode="auto">
          <a:xfrm>
            <a:off x="5972175" y="2860675"/>
            <a:ext cx="0" cy="30861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2777" name="Text Box 16"/>
          <p:cNvSpPr txBox="1">
            <a:spLocks noChangeArrowheads="1"/>
          </p:cNvSpPr>
          <p:nvPr/>
        </p:nvSpPr>
        <p:spPr bwMode="auto">
          <a:xfrm>
            <a:off x="4608513" y="5964238"/>
            <a:ext cx="268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sz="1800"/>
              <a:t>In this course we will stop here</a:t>
            </a:r>
            <a:endParaRPr lang="en-US" altLang="en-US" sz="1800"/>
          </a:p>
        </p:txBody>
      </p:sp>
    </p:spTree>
    <p:extLst>
      <p:ext uri="{BB962C8B-B14F-4D97-AF65-F5344CB8AC3E}">
        <p14:creationId xmlns:p14="http://schemas.microsoft.com/office/powerpoint/2010/main" val="17579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948"/>
            <a:ext cx="8229600" cy="685800"/>
          </a:xfrm>
        </p:spPr>
        <p:txBody>
          <a:bodyPr/>
          <a:lstStyle/>
          <a:p>
            <a:r>
              <a:rPr lang="en-US" dirty="0"/>
              <a:t>Image Processing </a:t>
            </a:r>
            <a:r>
              <a:rPr lang="en-US" dirty="0" err="1"/>
              <a:t>v.s</a:t>
            </a:r>
            <a:r>
              <a:rPr lang="en-US" dirty="0"/>
              <a:t>. Computer Vision</a:t>
            </a:r>
          </a:p>
        </p:txBody>
      </p:sp>
      <p:sp>
        <p:nvSpPr>
          <p:cNvPr id="4" name="Slide Number Placeholder 3"/>
          <p:cNvSpPr>
            <a:spLocks noGrp="1"/>
          </p:cNvSpPr>
          <p:nvPr>
            <p:ph type="sldNum" sz="quarter" idx="10"/>
          </p:nvPr>
        </p:nvSpPr>
        <p:spPr/>
        <p:txBody>
          <a:bodyPr/>
          <a:lstStyle/>
          <a:p>
            <a:fld id="{42DF876C-ED57-47CE-A10D-5276AD31AB21}" type="slidenum">
              <a:rPr lang="he-IL" smtClean="0"/>
              <a:pPr/>
              <a:t>15</a:t>
            </a:fld>
            <a:endParaRPr lang="en-US"/>
          </a:p>
        </p:txBody>
      </p:sp>
      <p:sp>
        <p:nvSpPr>
          <p:cNvPr id="5" name="Rectangle 3"/>
          <p:cNvSpPr>
            <a:spLocks noChangeArrowheads="1"/>
          </p:cNvSpPr>
          <p:nvPr/>
        </p:nvSpPr>
        <p:spPr bwMode="auto">
          <a:xfrm>
            <a:off x="1606720" y="1996324"/>
            <a:ext cx="2377255" cy="397545"/>
          </a:xfrm>
          <a:prstGeom prst="rect">
            <a:avLst/>
          </a:prstGeom>
          <a:noFill/>
          <a:ln w="12700">
            <a:noFill/>
            <a:miter lim="800000"/>
            <a:headEnd/>
            <a:tailEnd/>
          </a:ln>
          <a:effectLst/>
        </p:spPr>
        <p:txBody>
          <a:bodyPr wrap="none" lIns="90488" tIns="44450" rIns="90488" bIns="44450">
            <a:spAutoFit/>
          </a:bodyPr>
          <a:lstStyle/>
          <a:p>
            <a:pPr algn="l"/>
            <a:r>
              <a:rPr lang="en-US" sz="2000" b="1" dirty="0">
                <a:solidFill>
                  <a:srgbClr val="C00000"/>
                </a:solidFill>
              </a:rPr>
              <a:t>Image Processing</a:t>
            </a:r>
          </a:p>
        </p:txBody>
      </p:sp>
      <p:sp>
        <p:nvSpPr>
          <p:cNvPr id="6" name="Rectangle 4"/>
          <p:cNvSpPr>
            <a:spLocks noChangeArrowheads="1"/>
          </p:cNvSpPr>
          <p:nvPr/>
        </p:nvSpPr>
        <p:spPr bwMode="auto">
          <a:xfrm>
            <a:off x="1647995" y="5139574"/>
            <a:ext cx="2229970" cy="397545"/>
          </a:xfrm>
          <a:prstGeom prst="rect">
            <a:avLst/>
          </a:prstGeom>
          <a:noFill/>
          <a:ln w="12700">
            <a:noFill/>
            <a:miter lim="800000"/>
            <a:headEnd/>
            <a:tailEnd/>
          </a:ln>
          <a:effectLst/>
        </p:spPr>
        <p:txBody>
          <a:bodyPr wrap="none" lIns="90488" tIns="44450" rIns="90488" bIns="44450">
            <a:spAutoFit/>
          </a:bodyPr>
          <a:lstStyle/>
          <a:p>
            <a:pPr algn="l"/>
            <a:r>
              <a:rPr lang="en-US" sz="2000" b="1">
                <a:solidFill>
                  <a:srgbClr val="C00000"/>
                </a:solidFill>
              </a:rPr>
              <a:t>Computer Vision</a:t>
            </a:r>
          </a:p>
        </p:txBody>
      </p:sp>
      <p:sp>
        <p:nvSpPr>
          <p:cNvPr id="7" name="Rectangle 5"/>
          <p:cNvSpPr>
            <a:spLocks noChangeArrowheads="1"/>
          </p:cNvSpPr>
          <p:nvPr/>
        </p:nvSpPr>
        <p:spPr bwMode="auto">
          <a:xfrm>
            <a:off x="3371513" y="1100617"/>
            <a:ext cx="1668728" cy="459100"/>
          </a:xfrm>
          <a:prstGeom prst="rect">
            <a:avLst/>
          </a:prstGeom>
          <a:noFill/>
          <a:ln w="12700">
            <a:noFill/>
            <a:miter lim="800000"/>
            <a:headEnd/>
            <a:tailEnd/>
          </a:ln>
          <a:effectLst/>
        </p:spPr>
        <p:txBody>
          <a:bodyPr wrap="none" lIns="90488" tIns="44450" rIns="90488" bIns="44450">
            <a:spAutoFit/>
          </a:bodyPr>
          <a:lstStyle/>
          <a:p>
            <a:pPr algn="l"/>
            <a:r>
              <a:rPr lang="en-US" sz="2400" b="1" dirty="0"/>
              <a:t>Low Level</a:t>
            </a:r>
          </a:p>
        </p:txBody>
      </p:sp>
      <p:sp>
        <p:nvSpPr>
          <p:cNvPr id="8" name="Rectangle 6"/>
          <p:cNvSpPr>
            <a:spLocks noChangeArrowheads="1"/>
          </p:cNvSpPr>
          <p:nvPr/>
        </p:nvSpPr>
        <p:spPr bwMode="auto">
          <a:xfrm>
            <a:off x="3452061" y="6002150"/>
            <a:ext cx="1737656" cy="459100"/>
          </a:xfrm>
          <a:prstGeom prst="rect">
            <a:avLst/>
          </a:prstGeom>
          <a:noFill/>
          <a:ln w="12700">
            <a:noFill/>
            <a:miter lim="800000"/>
            <a:headEnd/>
            <a:tailEnd/>
          </a:ln>
          <a:effectLst/>
        </p:spPr>
        <p:txBody>
          <a:bodyPr wrap="none" lIns="90488" tIns="44450" rIns="90488" bIns="44450">
            <a:spAutoFit/>
          </a:bodyPr>
          <a:lstStyle/>
          <a:p>
            <a:pPr algn="l"/>
            <a:r>
              <a:rPr lang="en-US" sz="2400" b="1" dirty="0"/>
              <a:t>High Level</a:t>
            </a:r>
          </a:p>
        </p:txBody>
      </p:sp>
      <p:sp>
        <p:nvSpPr>
          <p:cNvPr id="9" name="Text Box 8"/>
          <p:cNvSpPr txBox="1">
            <a:spLocks noChangeArrowheads="1"/>
          </p:cNvSpPr>
          <p:nvPr/>
        </p:nvSpPr>
        <p:spPr bwMode="auto">
          <a:xfrm>
            <a:off x="4378393" y="1996119"/>
            <a:ext cx="3573414" cy="3785652"/>
          </a:xfrm>
          <a:prstGeom prst="rect">
            <a:avLst/>
          </a:prstGeom>
          <a:noFill/>
          <a:ln w="12700">
            <a:noFill/>
            <a:miter lim="800000"/>
            <a:headEnd/>
            <a:tailEnd/>
          </a:ln>
          <a:effectLst/>
        </p:spPr>
        <p:txBody>
          <a:bodyPr wrap="square">
            <a:spAutoFit/>
          </a:bodyPr>
          <a:lstStyle/>
          <a:p>
            <a:pPr algn="l"/>
            <a:r>
              <a:rPr lang="en-US" sz="2000" b="1" dirty="0">
                <a:solidFill>
                  <a:srgbClr val="2004AA"/>
                </a:solidFill>
              </a:rPr>
              <a:t>Acquisition, representation,</a:t>
            </a:r>
          </a:p>
          <a:p>
            <a:pPr algn="l"/>
            <a:r>
              <a:rPr lang="en-US" sz="2000" b="1" dirty="0">
                <a:solidFill>
                  <a:srgbClr val="2004AA"/>
                </a:solidFill>
              </a:rPr>
              <a:t>compression, transmission</a:t>
            </a:r>
          </a:p>
          <a:p>
            <a:pPr algn="l"/>
            <a:endParaRPr lang="en-US" sz="2000" b="1" dirty="0">
              <a:solidFill>
                <a:srgbClr val="2004AA"/>
              </a:solidFill>
            </a:endParaRPr>
          </a:p>
          <a:p>
            <a:pPr algn="l"/>
            <a:r>
              <a:rPr lang="en-US" sz="2000" b="1" dirty="0">
                <a:solidFill>
                  <a:srgbClr val="2004AA"/>
                </a:solidFill>
              </a:rPr>
              <a:t>image enhancement</a:t>
            </a:r>
          </a:p>
          <a:p>
            <a:pPr algn="l"/>
            <a:endParaRPr lang="en-US" sz="2000" b="1" dirty="0">
              <a:solidFill>
                <a:srgbClr val="2004AA"/>
              </a:solidFill>
            </a:endParaRPr>
          </a:p>
          <a:p>
            <a:pPr algn="l"/>
            <a:r>
              <a:rPr lang="en-US" sz="2000" b="1" dirty="0">
                <a:solidFill>
                  <a:srgbClr val="2004AA"/>
                </a:solidFill>
              </a:rPr>
              <a:t>edge/feature extraction</a:t>
            </a:r>
          </a:p>
          <a:p>
            <a:pPr algn="l"/>
            <a:endParaRPr lang="en-US" sz="2000" b="1" dirty="0">
              <a:solidFill>
                <a:srgbClr val="2004AA"/>
              </a:solidFill>
            </a:endParaRPr>
          </a:p>
          <a:p>
            <a:pPr algn="l"/>
            <a:r>
              <a:rPr lang="en-US" sz="2000" b="1" dirty="0">
                <a:solidFill>
                  <a:srgbClr val="2004AA"/>
                </a:solidFill>
              </a:rPr>
              <a:t>Pattern matching</a:t>
            </a:r>
          </a:p>
          <a:p>
            <a:pPr algn="l"/>
            <a:br>
              <a:rPr lang="en-US" sz="2000" b="1" dirty="0">
                <a:solidFill>
                  <a:srgbClr val="2004AA"/>
                </a:solidFill>
              </a:rPr>
            </a:br>
            <a:r>
              <a:rPr lang="en-US" sz="2000" b="1" dirty="0">
                <a:solidFill>
                  <a:srgbClr val="2004AA"/>
                </a:solidFill>
              </a:rPr>
              <a:t>image "understanding“</a:t>
            </a:r>
          </a:p>
          <a:p>
            <a:pPr algn="l"/>
            <a:r>
              <a:rPr lang="en-US" sz="2000" b="1" dirty="0">
                <a:solidFill>
                  <a:srgbClr val="2004AA"/>
                </a:solidFill>
              </a:rPr>
              <a:t>(Recognition, 3D)</a:t>
            </a:r>
          </a:p>
          <a:p>
            <a:pPr algn="l"/>
            <a:endParaRPr lang="en-US" sz="2000" b="1" dirty="0">
              <a:solidFill>
                <a:srgbClr val="2004AA"/>
              </a:solidFill>
            </a:endParaRPr>
          </a:p>
        </p:txBody>
      </p:sp>
      <p:sp>
        <p:nvSpPr>
          <p:cNvPr id="10" name="Line 2"/>
          <p:cNvSpPr>
            <a:spLocks noChangeShapeType="1"/>
          </p:cNvSpPr>
          <p:nvPr/>
        </p:nvSpPr>
        <p:spPr bwMode="auto">
          <a:xfrm>
            <a:off x="4218039" y="1563336"/>
            <a:ext cx="8056" cy="4360572"/>
          </a:xfrm>
          <a:prstGeom prst="line">
            <a:avLst/>
          </a:prstGeom>
          <a:ln>
            <a:headEnd type="triangle" w="med" len="med"/>
            <a:tailEnd type="triangle" w="med" len="med"/>
          </a:ln>
        </p:spPr>
        <p:style>
          <a:lnRef idx="3">
            <a:schemeClr val="accent4"/>
          </a:lnRef>
          <a:fillRef idx="0">
            <a:schemeClr val="accent4"/>
          </a:fillRef>
          <a:effectRef idx="2">
            <a:schemeClr val="accent4"/>
          </a:effectRef>
          <a:fontRef idx="minor">
            <a:schemeClr val="tx1"/>
          </a:fontRef>
        </p:style>
        <p:txBody>
          <a:bodyPr wrap="none" anchor="ctr"/>
          <a:lstStyle/>
          <a:p>
            <a:endParaRPr lang="en-US"/>
          </a:p>
        </p:txBody>
      </p:sp>
    </p:spTree>
    <p:extLst>
      <p:ext uri="{BB962C8B-B14F-4D97-AF65-F5344CB8AC3E}">
        <p14:creationId xmlns:p14="http://schemas.microsoft.com/office/powerpoint/2010/main" val="107847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2729"/>
            <a:ext cx="8229600" cy="685800"/>
          </a:xfrm>
        </p:spPr>
        <p:txBody>
          <a:bodyPr/>
          <a:lstStyle/>
          <a:p>
            <a:r>
              <a:rPr lang="en-US" dirty="0"/>
              <a:t>Why Computer Vision is Hard?</a:t>
            </a:r>
          </a:p>
        </p:txBody>
      </p:sp>
      <p:sp>
        <p:nvSpPr>
          <p:cNvPr id="3" name="Content Placeholder 2"/>
          <p:cNvSpPr>
            <a:spLocks noGrp="1"/>
          </p:cNvSpPr>
          <p:nvPr>
            <p:ph idx="1"/>
          </p:nvPr>
        </p:nvSpPr>
        <p:spPr>
          <a:xfrm>
            <a:off x="457200" y="1637070"/>
            <a:ext cx="8229600" cy="4704735"/>
          </a:xfrm>
        </p:spPr>
        <p:txBody>
          <a:bodyPr/>
          <a:lstStyle/>
          <a:p>
            <a:pPr>
              <a:lnSpc>
                <a:spcPct val="150000"/>
              </a:lnSpc>
            </a:pPr>
            <a:r>
              <a:rPr lang="en-US" dirty="0"/>
              <a:t>Inverse problems</a:t>
            </a:r>
          </a:p>
          <a:p>
            <a:pPr>
              <a:lnSpc>
                <a:spcPct val="150000"/>
              </a:lnSpc>
            </a:pPr>
            <a:r>
              <a:rPr lang="en-US" dirty="0" err="1"/>
              <a:t>Apriori</a:t>
            </a:r>
            <a:r>
              <a:rPr lang="en-US" dirty="0"/>
              <a:t>-knowledge is required</a:t>
            </a:r>
          </a:p>
          <a:p>
            <a:pPr>
              <a:lnSpc>
                <a:spcPct val="150000"/>
              </a:lnSpc>
            </a:pPr>
            <a:r>
              <a:rPr lang="en-US" dirty="0"/>
              <a:t>Complexity extensive</a:t>
            </a:r>
          </a:p>
          <a:p>
            <a:pPr lvl="1">
              <a:lnSpc>
                <a:spcPct val="150000"/>
              </a:lnSpc>
            </a:pPr>
            <a:r>
              <a:rPr lang="en-US" sz="2400" dirty="0"/>
              <a:t>Top-Down </a:t>
            </a:r>
            <a:r>
              <a:rPr lang="en-US" sz="2400" dirty="0" err="1"/>
              <a:t>v.s</a:t>
            </a:r>
            <a:r>
              <a:rPr lang="en-US" sz="2400" dirty="0"/>
              <a:t>. Bottom-Up paradigm</a:t>
            </a:r>
          </a:p>
          <a:p>
            <a:pPr lvl="1">
              <a:lnSpc>
                <a:spcPct val="150000"/>
              </a:lnSpc>
            </a:pPr>
            <a:r>
              <a:rPr lang="en-US" dirty="0"/>
              <a:t>Parallelism</a:t>
            </a:r>
          </a:p>
          <a:p>
            <a:pPr>
              <a:lnSpc>
                <a:spcPct val="150000"/>
              </a:lnSpc>
            </a:pPr>
            <a:r>
              <a:rPr lang="en-GB" altLang="he-IL" dirty="0"/>
              <a:t>Non-local operations</a:t>
            </a:r>
          </a:p>
          <a:p>
            <a:pPr lvl="1">
              <a:lnSpc>
                <a:spcPct val="150000"/>
              </a:lnSpc>
            </a:pPr>
            <a:r>
              <a:rPr lang="en-US" dirty="0"/>
              <a:t>Propagation of Information</a:t>
            </a:r>
          </a:p>
          <a:p>
            <a:pPr>
              <a:lnSpc>
                <a:spcPct val="150000"/>
              </a:lnSpc>
            </a:pPr>
            <a:endParaRPr lang="en-US"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16</a:t>
            </a:fld>
            <a:endParaRPr lang="en-US"/>
          </a:p>
        </p:txBody>
      </p:sp>
    </p:spTree>
    <p:extLst>
      <p:ext uri="{BB962C8B-B14F-4D97-AF65-F5344CB8AC3E}">
        <p14:creationId xmlns:p14="http://schemas.microsoft.com/office/powerpoint/2010/main" val="64645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C466DDE-BFB4-483E-922C-837D63ACE35C}" type="slidenum">
              <a:rPr lang="he-IL" smtClean="0"/>
              <a:pPr/>
              <a:t>17</a:t>
            </a:fld>
            <a:endParaRPr lang="en-US"/>
          </a:p>
        </p:txBody>
      </p:sp>
      <p:pic>
        <p:nvPicPr>
          <p:cNvPr id="3" name="Picture 2"/>
          <p:cNvPicPr>
            <a:picLocks noChangeArrowheads="1"/>
          </p:cNvPicPr>
          <p:nvPr/>
        </p:nvPicPr>
        <p:blipFill>
          <a:blip r:embed="rId2"/>
          <a:srcRect/>
          <a:stretch>
            <a:fillRect/>
          </a:stretch>
        </p:blipFill>
        <p:spPr bwMode="auto">
          <a:xfrm>
            <a:off x="1125538" y="1133475"/>
            <a:ext cx="4400550" cy="2827338"/>
          </a:xfrm>
          <a:prstGeom prst="rect">
            <a:avLst/>
          </a:prstGeom>
          <a:noFill/>
          <a:ln w="12700">
            <a:noFill/>
            <a:miter lim="800000"/>
            <a:headEnd/>
            <a:tailEnd/>
          </a:ln>
          <a:effectLst/>
        </p:spPr>
      </p:pic>
      <p:grpSp>
        <p:nvGrpSpPr>
          <p:cNvPr id="4" name="Group 3"/>
          <p:cNvGrpSpPr>
            <a:grpSpLocks/>
          </p:cNvGrpSpPr>
          <p:nvPr/>
        </p:nvGrpSpPr>
        <p:grpSpPr bwMode="auto">
          <a:xfrm>
            <a:off x="1651000" y="1354138"/>
            <a:ext cx="3811588" cy="2592387"/>
            <a:chOff x="1040" y="853"/>
            <a:chExt cx="2401" cy="1633"/>
          </a:xfrm>
        </p:grpSpPr>
        <p:sp>
          <p:nvSpPr>
            <p:cNvPr id="5" name="Freeform 4"/>
            <p:cNvSpPr>
              <a:spLocks/>
            </p:cNvSpPr>
            <p:nvPr/>
          </p:nvSpPr>
          <p:spPr bwMode="auto">
            <a:xfrm>
              <a:off x="1040" y="853"/>
              <a:ext cx="1878" cy="1633"/>
            </a:xfrm>
            <a:custGeom>
              <a:avLst/>
              <a:gdLst/>
              <a:ahLst/>
              <a:cxnLst>
                <a:cxn ang="0">
                  <a:pos x="395" y="310"/>
                </a:cxn>
                <a:cxn ang="0">
                  <a:pos x="149" y="96"/>
                </a:cxn>
                <a:cxn ang="0">
                  <a:pos x="53" y="171"/>
                </a:cxn>
                <a:cxn ang="0">
                  <a:pos x="0" y="459"/>
                </a:cxn>
                <a:cxn ang="0">
                  <a:pos x="117" y="630"/>
                </a:cxn>
                <a:cxn ang="0">
                  <a:pos x="256" y="662"/>
                </a:cxn>
                <a:cxn ang="0">
                  <a:pos x="405" y="640"/>
                </a:cxn>
                <a:cxn ang="0">
                  <a:pos x="469" y="982"/>
                </a:cxn>
                <a:cxn ang="0">
                  <a:pos x="491" y="1046"/>
                </a:cxn>
                <a:cxn ang="0">
                  <a:pos x="469" y="1152"/>
                </a:cxn>
                <a:cxn ang="0">
                  <a:pos x="555" y="1227"/>
                </a:cxn>
                <a:cxn ang="0">
                  <a:pos x="619" y="1302"/>
                </a:cxn>
                <a:cxn ang="0">
                  <a:pos x="661" y="1355"/>
                </a:cxn>
                <a:cxn ang="0">
                  <a:pos x="672" y="1419"/>
                </a:cxn>
                <a:cxn ang="0">
                  <a:pos x="683" y="1483"/>
                </a:cxn>
                <a:cxn ang="0">
                  <a:pos x="725" y="1568"/>
                </a:cxn>
                <a:cxn ang="0">
                  <a:pos x="843" y="1611"/>
                </a:cxn>
                <a:cxn ang="0">
                  <a:pos x="981" y="1632"/>
                </a:cxn>
                <a:cxn ang="0">
                  <a:pos x="1152" y="1590"/>
                </a:cxn>
                <a:cxn ang="0">
                  <a:pos x="1248" y="1526"/>
                </a:cxn>
                <a:cxn ang="0">
                  <a:pos x="1344" y="1355"/>
                </a:cxn>
                <a:cxn ang="0">
                  <a:pos x="1323" y="1163"/>
                </a:cxn>
                <a:cxn ang="0">
                  <a:pos x="1301" y="992"/>
                </a:cxn>
                <a:cxn ang="0">
                  <a:pos x="1259" y="896"/>
                </a:cxn>
                <a:cxn ang="0">
                  <a:pos x="1291" y="790"/>
                </a:cxn>
                <a:cxn ang="0">
                  <a:pos x="1344" y="683"/>
                </a:cxn>
                <a:cxn ang="0">
                  <a:pos x="1365" y="608"/>
                </a:cxn>
                <a:cxn ang="0">
                  <a:pos x="1515" y="555"/>
                </a:cxn>
                <a:cxn ang="0">
                  <a:pos x="1696" y="480"/>
                </a:cxn>
                <a:cxn ang="0">
                  <a:pos x="1792" y="384"/>
                </a:cxn>
                <a:cxn ang="0">
                  <a:pos x="1877" y="288"/>
                </a:cxn>
                <a:cxn ang="0">
                  <a:pos x="1877" y="107"/>
                </a:cxn>
                <a:cxn ang="0">
                  <a:pos x="1653" y="118"/>
                </a:cxn>
                <a:cxn ang="0">
                  <a:pos x="1493" y="139"/>
                </a:cxn>
                <a:cxn ang="0">
                  <a:pos x="1355" y="214"/>
                </a:cxn>
                <a:cxn ang="0">
                  <a:pos x="1280" y="278"/>
                </a:cxn>
                <a:cxn ang="0">
                  <a:pos x="1163" y="150"/>
                </a:cxn>
                <a:cxn ang="0">
                  <a:pos x="1067" y="43"/>
                </a:cxn>
                <a:cxn ang="0">
                  <a:pos x="896" y="0"/>
                </a:cxn>
                <a:cxn ang="0">
                  <a:pos x="683" y="22"/>
                </a:cxn>
                <a:cxn ang="0">
                  <a:pos x="555" y="86"/>
                </a:cxn>
                <a:cxn ang="0">
                  <a:pos x="395" y="310"/>
                </a:cxn>
              </a:cxnLst>
              <a:rect l="0" t="0" r="r" b="b"/>
              <a:pathLst>
                <a:path w="1878" h="1633">
                  <a:moveTo>
                    <a:pt x="395" y="310"/>
                  </a:moveTo>
                  <a:lnTo>
                    <a:pt x="149" y="96"/>
                  </a:lnTo>
                  <a:lnTo>
                    <a:pt x="53" y="171"/>
                  </a:lnTo>
                  <a:lnTo>
                    <a:pt x="0" y="459"/>
                  </a:lnTo>
                  <a:lnTo>
                    <a:pt x="117" y="630"/>
                  </a:lnTo>
                  <a:lnTo>
                    <a:pt x="256" y="662"/>
                  </a:lnTo>
                  <a:lnTo>
                    <a:pt x="405" y="640"/>
                  </a:lnTo>
                  <a:lnTo>
                    <a:pt x="469" y="982"/>
                  </a:lnTo>
                  <a:lnTo>
                    <a:pt x="491" y="1046"/>
                  </a:lnTo>
                  <a:lnTo>
                    <a:pt x="469" y="1152"/>
                  </a:lnTo>
                  <a:lnTo>
                    <a:pt x="555" y="1227"/>
                  </a:lnTo>
                  <a:lnTo>
                    <a:pt x="619" y="1302"/>
                  </a:lnTo>
                  <a:lnTo>
                    <a:pt x="661" y="1355"/>
                  </a:lnTo>
                  <a:lnTo>
                    <a:pt x="672" y="1419"/>
                  </a:lnTo>
                  <a:lnTo>
                    <a:pt x="683" y="1483"/>
                  </a:lnTo>
                  <a:lnTo>
                    <a:pt x="725" y="1568"/>
                  </a:lnTo>
                  <a:lnTo>
                    <a:pt x="843" y="1611"/>
                  </a:lnTo>
                  <a:lnTo>
                    <a:pt x="981" y="1632"/>
                  </a:lnTo>
                  <a:lnTo>
                    <a:pt x="1152" y="1590"/>
                  </a:lnTo>
                  <a:lnTo>
                    <a:pt x="1248" y="1526"/>
                  </a:lnTo>
                  <a:lnTo>
                    <a:pt x="1344" y="1355"/>
                  </a:lnTo>
                  <a:lnTo>
                    <a:pt x="1323" y="1163"/>
                  </a:lnTo>
                  <a:lnTo>
                    <a:pt x="1301" y="992"/>
                  </a:lnTo>
                  <a:lnTo>
                    <a:pt x="1259" y="896"/>
                  </a:lnTo>
                  <a:lnTo>
                    <a:pt x="1291" y="790"/>
                  </a:lnTo>
                  <a:lnTo>
                    <a:pt x="1344" y="683"/>
                  </a:lnTo>
                  <a:lnTo>
                    <a:pt x="1365" y="608"/>
                  </a:lnTo>
                  <a:lnTo>
                    <a:pt x="1515" y="555"/>
                  </a:lnTo>
                  <a:lnTo>
                    <a:pt x="1696" y="480"/>
                  </a:lnTo>
                  <a:lnTo>
                    <a:pt x="1792" y="384"/>
                  </a:lnTo>
                  <a:lnTo>
                    <a:pt x="1877" y="288"/>
                  </a:lnTo>
                  <a:lnTo>
                    <a:pt x="1877" y="107"/>
                  </a:lnTo>
                  <a:lnTo>
                    <a:pt x="1653" y="118"/>
                  </a:lnTo>
                  <a:lnTo>
                    <a:pt x="1493" y="139"/>
                  </a:lnTo>
                  <a:lnTo>
                    <a:pt x="1355" y="214"/>
                  </a:lnTo>
                  <a:lnTo>
                    <a:pt x="1280" y="278"/>
                  </a:lnTo>
                  <a:lnTo>
                    <a:pt x="1163" y="150"/>
                  </a:lnTo>
                  <a:lnTo>
                    <a:pt x="1067" y="43"/>
                  </a:lnTo>
                  <a:lnTo>
                    <a:pt x="896" y="0"/>
                  </a:lnTo>
                  <a:lnTo>
                    <a:pt x="683" y="22"/>
                  </a:lnTo>
                  <a:lnTo>
                    <a:pt x="555" y="86"/>
                  </a:lnTo>
                  <a:lnTo>
                    <a:pt x="395" y="310"/>
                  </a:lnTo>
                </a:path>
              </a:pathLst>
            </a:custGeom>
            <a:noFill/>
            <a:ln w="50800" cap="rnd" cmpd="sng">
              <a:solidFill>
                <a:schemeClr val="accent2"/>
              </a:solidFill>
              <a:prstDash val="solid"/>
              <a:round/>
              <a:headEnd type="none" w="med" len="med"/>
              <a:tailEnd type="none" w="med" len="med"/>
            </a:ln>
            <a:effectLst/>
          </p:spPr>
          <p:txBody>
            <a:bodyPr/>
            <a:lstStyle/>
            <a:p>
              <a:endParaRPr lang="en-US"/>
            </a:p>
          </p:txBody>
        </p:sp>
        <p:sp>
          <p:nvSpPr>
            <p:cNvPr id="6" name="Freeform 5"/>
            <p:cNvSpPr>
              <a:spLocks/>
            </p:cNvSpPr>
            <p:nvPr/>
          </p:nvSpPr>
          <p:spPr bwMode="auto">
            <a:xfrm>
              <a:off x="2896" y="1163"/>
              <a:ext cx="545" cy="65"/>
            </a:xfrm>
            <a:custGeom>
              <a:avLst/>
              <a:gdLst/>
              <a:ahLst/>
              <a:cxnLst>
                <a:cxn ang="0">
                  <a:pos x="0" y="0"/>
                </a:cxn>
                <a:cxn ang="0">
                  <a:pos x="96" y="64"/>
                </a:cxn>
                <a:cxn ang="0">
                  <a:pos x="277" y="64"/>
                </a:cxn>
                <a:cxn ang="0">
                  <a:pos x="395" y="64"/>
                </a:cxn>
                <a:cxn ang="0">
                  <a:pos x="469" y="64"/>
                </a:cxn>
                <a:cxn ang="0">
                  <a:pos x="544" y="42"/>
                </a:cxn>
              </a:cxnLst>
              <a:rect l="0" t="0" r="r" b="b"/>
              <a:pathLst>
                <a:path w="545" h="65">
                  <a:moveTo>
                    <a:pt x="0" y="0"/>
                  </a:moveTo>
                  <a:lnTo>
                    <a:pt x="96" y="64"/>
                  </a:lnTo>
                  <a:lnTo>
                    <a:pt x="277" y="64"/>
                  </a:lnTo>
                  <a:lnTo>
                    <a:pt x="395" y="64"/>
                  </a:lnTo>
                  <a:lnTo>
                    <a:pt x="469" y="64"/>
                  </a:lnTo>
                  <a:lnTo>
                    <a:pt x="544" y="42"/>
                  </a:lnTo>
                </a:path>
              </a:pathLst>
            </a:custGeom>
            <a:noFill/>
            <a:ln w="50800" cap="rnd" cmpd="sng">
              <a:solidFill>
                <a:schemeClr val="accent2"/>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55239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a:t>Vision is really hard</a:t>
            </a:r>
          </a:p>
        </p:txBody>
      </p:sp>
      <p:sp>
        <p:nvSpPr>
          <p:cNvPr id="7171" name="Content Placeholder 2"/>
          <p:cNvSpPr>
            <a:spLocks noGrp="1"/>
          </p:cNvSpPr>
          <p:nvPr>
            <p:ph idx="1"/>
          </p:nvPr>
        </p:nvSpPr>
        <p:spPr/>
        <p:txBody>
          <a:bodyPr/>
          <a:lstStyle/>
          <a:p>
            <a:endParaRPr lang="en-US" altLang="en-US"/>
          </a:p>
        </p:txBody>
      </p:sp>
      <p:pic>
        <p:nvPicPr>
          <p:cNvPr id="717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976437"/>
            <a:ext cx="8467725"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4F102A-789E-4F88-B3E0-1CFCE8617DE6}"/>
              </a:ext>
            </a:extLst>
          </p:cNvPr>
          <p:cNvPicPr>
            <a:picLocks noChangeAspect="1"/>
          </p:cNvPicPr>
          <p:nvPr/>
        </p:nvPicPr>
        <p:blipFill>
          <a:blip r:embed="rId3"/>
          <a:stretch>
            <a:fillRect/>
          </a:stretch>
        </p:blipFill>
        <p:spPr>
          <a:xfrm>
            <a:off x="371475" y="1976437"/>
            <a:ext cx="8467725" cy="3971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473247" y="6593094"/>
            <a:ext cx="2133600" cy="220662"/>
          </a:xfrm>
        </p:spPr>
        <p:txBody>
          <a:bodyPr/>
          <a:lstStyle/>
          <a:p>
            <a:fld id="{9C466DDE-BFB4-483E-922C-837D63ACE35C}" type="slidenum">
              <a:rPr lang="he-IL" smtClean="0"/>
              <a:pPr/>
              <a:t>19</a:t>
            </a:fld>
            <a:endParaRPr lang="en-US" dirty="0"/>
          </a:p>
        </p:txBody>
      </p:sp>
      <p:sp>
        <p:nvSpPr>
          <p:cNvPr id="18" name="Oval 2"/>
          <p:cNvSpPr>
            <a:spLocks noChangeArrowheads="1"/>
          </p:cNvSpPr>
          <p:nvPr/>
        </p:nvSpPr>
        <p:spPr bwMode="auto">
          <a:xfrm>
            <a:off x="1695912" y="1221700"/>
            <a:ext cx="596900" cy="596900"/>
          </a:xfrm>
          <a:prstGeom prst="ellipse">
            <a:avLst/>
          </a:prstGeom>
          <a:solidFill>
            <a:srgbClr val="000000"/>
          </a:solid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9" name="Group 5"/>
          <p:cNvGrpSpPr>
            <a:grpSpLocks/>
          </p:cNvGrpSpPr>
          <p:nvPr/>
        </p:nvGrpSpPr>
        <p:grpSpPr bwMode="auto">
          <a:xfrm>
            <a:off x="656099" y="2915562"/>
            <a:ext cx="2678113" cy="596900"/>
            <a:chOff x="1268" y="1530"/>
            <a:chExt cx="1687" cy="376"/>
          </a:xfrm>
        </p:grpSpPr>
        <p:sp>
          <p:nvSpPr>
            <p:cNvPr id="20" name="Oval 3"/>
            <p:cNvSpPr>
              <a:spLocks noChangeArrowheads="1"/>
            </p:cNvSpPr>
            <p:nvPr/>
          </p:nvSpPr>
          <p:spPr bwMode="auto">
            <a:xfrm>
              <a:off x="1268" y="1530"/>
              <a:ext cx="376" cy="376"/>
            </a:xfrm>
            <a:prstGeom prst="ellipse">
              <a:avLst/>
            </a:prstGeom>
            <a:solidFill>
              <a:srgbClr val="000000"/>
            </a:solid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1" name="Oval 4"/>
            <p:cNvSpPr>
              <a:spLocks noChangeArrowheads="1"/>
            </p:cNvSpPr>
            <p:nvPr/>
          </p:nvSpPr>
          <p:spPr bwMode="auto">
            <a:xfrm>
              <a:off x="2579" y="1530"/>
              <a:ext cx="376" cy="376"/>
            </a:xfrm>
            <a:prstGeom prst="ellipse">
              <a:avLst/>
            </a:prstGeom>
            <a:solidFill>
              <a:srgbClr val="000000"/>
            </a:solid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22" name="AutoShape 6"/>
          <p:cNvSpPr>
            <a:spLocks noChangeArrowheads="1"/>
          </p:cNvSpPr>
          <p:nvPr/>
        </p:nvSpPr>
        <p:spPr bwMode="auto">
          <a:xfrm rot="10800000" flipH="1">
            <a:off x="933912" y="1964650"/>
            <a:ext cx="2120900" cy="1731962"/>
          </a:xfrm>
          <a:prstGeom prst="triangle">
            <a:avLst>
              <a:gd name="adj" fmla="val 49995"/>
            </a:avLst>
          </a:prstGeom>
          <a:noFill/>
          <a:ln w="12700">
            <a:solidFill>
              <a:srgbClr val="000000"/>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3" name="AutoShape 7"/>
          <p:cNvSpPr>
            <a:spLocks noChangeArrowheads="1"/>
          </p:cNvSpPr>
          <p:nvPr/>
        </p:nvSpPr>
        <p:spPr bwMode="auto">
          <a:xfrm>
            <a:off x="911687" y="1466175"/>
            <a:ext cx="2133600" cy="1744662"/>
          </a:xfrm>
          <a:prstGeom prst="triangle">
            <a:avLst>
              <a:gd name="adj" fmla="val 49995"/>
            </a:avLst>
          </a:prstGeom>
          <a:solidFill>
            <a:srgbClr val="FFFFFF"/>
          </a:solidFill>
          <a:ln w="12700">
            <a:no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4" name="Line 8"/>
          <p:cNvSpPr>
            <a:spLocks noChangeShapeType="1"/>
          </p:cNvSpPr>
          <p:nvPr/>
        </p:nvSpPr>
        <p:spPr bwMode="auto">
          <a:xfrm>
            <a:off x="4834808" y="2614101"/>
            <a:ext cx="2984500" cy="3001962"/>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5" name="Line 9"/>
          <p:cNvSpPr>
            <a:spLocks noChangeShapeType="1"/>
          </p:cNvSpPr>
          <p:nvPr/>
        </p:nvSpPr>
        <p:spPr bwMode="auto">
          <a:xfrm flipH="1">
            <a:off x="4771308" y="2596638"/>
            <a:ext cx="3009900" cy="3001963"/>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6" name="Line 10"/>
          <p:cNvSpPr>
            <a:spLocks noChangeShapeType="1"/>
          </p:cNvSpPr>
          <p:nvPr/>
        </p:nvSpPr>
        <p:spPr bwMode="auto">
          <a:xfrm>
            <a:off x="6303246" y="2072763"/>
            <a:ext cx="0" cy="3983038"/>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7" name="Line 11"/>
          <p:cNvSpPr>
            <a:spLocks noChangeShapeType="1"/>
          </p:cNvSpPr>
          <p:nvPr/>
        </p:nvSpPr>
        <p:spPr bwMode="auto">
          <a:xfrm flipH="1">
            <a:off x="4296646" y="4079363"/>
            <a:ext cx="4008437" cy="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8" name="Line 12"/>
          <p:cNvSpPr>
            <a:spLocks noChangeShapeType="1"/>
          </p:cNvSpPr>
          <p:nvPr/>
        </p:nvSpPr>
        <p:spPr bwMode="auto">
          <a:xfrm flipH="1">
            <a:off x="5482508" y="2215638"/>
            <a:ext cx="1625600" cy="379095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29" name="Line 13"/>
          <p:cNvSpPr>
            <a:spLocks noChangeShapeType="1"/>
          </p:cNvSpPr>
          <p:nvPr/>
        </p:nvSpPr>
        <p:spPr bwMode="auto">
          <a:xfrm>
            <a:off x="5490446" y="2175951"/>
            <a:ext cx="1600200" cy="379095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0" name="Line 14"/>
          <p:cNvSpPr>
            <a:spLocks noChangeShapeType="1"/>
          </p:cNvSpPr>
          <p:nvPr/>
        </p:nvSpPr>
        <p:spPr bwMode="auto">
          <a:xfrm flipV="1">
            <a:off x="4379196" y="3274501"/>
            <a:ext cx="3790950" cy="162560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1" name="Line 15"/>
          <p:cNvSpPr>
            <a:spLocks noChangeShapeType="1"/>
          </p:cNvSpPr>
          <p:nvPr/>
        </p:nvSpPr>
        <p:spPr bwMode="auto">
          <a:xfrm flipH="1" flipV="1">
            <a:off x="4350621" y="3257038"/>
            <a:ext cx="3816350" cy="162560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2" name="Oval 16"/>
          <p:cNvSpPr>
            <a:spLocks noChangeArrowheads="1"/>
          </p:cNvSpPr>
          <p:nvPr/>
        </p:nvSpPr>
        <p:spPr bwMode="auto">
          <a:xfrm>
            <a:off x="5623796" y="3387213"/>
            <a:ext cx="1371600" cy="1371600"/>
          </a:xfrm>
          <a:prstGeom prst="ellipse">
            <a:avLst/>
          </a:prstGeom>
          <a:solidFill>
            <a:srgbClr val="FFFFFF"/>
          </a:solidFill>
          <a:ln w="12700">
            <a:no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92634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Analog Image</a:t>
            </a:r>
          </a:p>
        </p:txBody>
      </p:sp>
      <p:sp>
        <p:nvSpPr>
          <p:cNvPr id="3" name="Content Placeholder 2"/>
          <p:cNvSpPr>
            <a:spLocks noGrp="1"/>
          </p:cNvSpPr>
          <p:nvPr>
            <p:ph idx="1"/>
          </p:nvPr>
        </p:nvSpPr>
        <p:spPr/>
        <p:txBody>
          <a:bodyPr/>
          <a:lstStyle/>
          <a:p>
            <a:r>
              <a:rPr lang="en-US" dirty="0"/>
              <a:t>An image can be understood as a 2D light intensity function f(</a:t>
            </a:r>
            <a:r>
              <a:rPr lang="en-US" dirty="0" err="1"/>
              <a:t>x,y</a:t>
            </a:r>
            <a:r>
              <a:rPr lang="en-US" dirty="0"/>
              <a:t>) where:</a:t>
            </a:r>
          </a:p>
          <a:p>
            <a:pPr lvl="1"/>
            <a:r>
              <a:rPr lang="en-US" dirty="0"/>
              <a:t>x and y are spatial coordinates</a:t>
            </a:r>
          </a:p>
          <a:p>
            <a:pPr lvl="1"/>
            <a:r>
              <a:rPr lang="en-US" dirty="0"/>
              <a:t>The value of f at any point (x, y) is proportional to the brightness or gray value of the image at that point</a:t>
            </a:r>
          </a:p>
          <a:p>
            <a:r>
              <a:rPr lang="en-US" dirty="0"/>
              <a:t>Cannot be stored as such on a digital</a:t>
            </a:r>
            <a:br>
              <a:rPr lang="en-US" dirty="0"/>
            </a:br>
            <a:r>
              <a:rPr lang="en-US" dirty="0"/>
              <a:t>computer.</a:t>
            </a:r>
            <a:br>
              <a:rPr lang="en-US" dirty="0"/>
            </a:br>
            <a:endParaRPr lang="en-US" dirty="0"/>
          </a:p>
        </p:txBody>
      </p:sp>
      <p:pic>
        <p:nvPicPr>
          <p:cNvPr id="5" name="Picture 4"/>
          <p:cNvPicPr>
            <a:picLocks noChangeAspect="1"/>
          </p:cNvPicPr>
          <p:nvPr/>
        </p:nvPicPr>
        <p:blipFill>
          <a:blip r:embed="rId2"/>
          <a:stretch>
            <a:fillRect/>
          </a:stretch>
        </p:blipFill>
        <p:spPr>
          <a:xfrm>
            <a:off x="1905000" y="3810000"/>
            <a:ext cx="3277960" cy="2824088"/>
          </a:xfrm>
          <a:prstGeom prst="rect">
            <a:avLst/>
          </a:prstGeom>
        </p:spPr>
      </p:pic>
    </p:spTree>
    <p:extLst>
      <p:ext uri="{BB962C8B-B14F-4D97-AF65-F5344CB8AC3E}">
        <p14:creationId xmlns:p14="http://schemas.microsoft.com/office/powerpoint/2010/main" val="288040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C466DDE-BFB4-483E-922C-837D63ACE35C}" type="slidenum">
              <a:rPr lang="he-IL" smtClean="0"/>
              <a:pPr/>
              <a:t>20</a:t>
            </a:fld>
            <a:endParaRPr lang="en-US"/>
          </a:p>
        </p:txBody>
      </p:sp>
      <p:grpSp>
        <p:nvGrpSpPr>
          <p:cNvPr id="123" name="Group 2"/>
          <p:cNvGrpSpPr>
            <a:grpSpLocks/>
          </p:cNvGrpSpPr>
          <p:nvPr/>
        </p:nvGrpSpPr>
        <p:grpSpPr bwMode="auto">
          <a:xfrm>
            <a:off x="3478165" y="1482251"/>
            <a:ext cx="1824037" cy="3402013"/>
            <a:chOff x="1529" y="650"/>
            <a:chExt cx="1149" cy="2143"/>
          </a:xfrm>
        </p:grpSpPr>
        <p:grpSp>
          <p:nvGrpSpPr>
            <p:cNvPr id="124" name="Group 3"/>
            <p:cNvGrpSpPr>
              <a:grpSpLocks/>
            </p:cNvGrpSpPr>
            <p:nvPr/>
          </p:nvGrpSpPr>
          <p:grpSpPr bwMode="auto">
            <a:xfrm>
              <a:off x="1529" y="1147"/>
              <a:ext cx="1149" cy="1145"/>
              <a:chOff x="1529" y="1147"/>
              <a:chExt cx="1149" cy="1145"/>
            </a:xfrm>
          </p:grpSpPr>
          <p:sp>
            <p:nvSpPr>
              <p:cNvPr id="152" name="Freeform 4"/>
              <p:cNvSpPr>
                <a:spLocks/>
              </p:cNvSpPr>
              <p:nvPr/>
            </p:nvSpPr>
            <p:spPr bwMode="auto">
              <a:xfrm>
                <a:off x="1529" y="1147"/>
                <a:ext cx="1149" cy="1145"/>
              </a:xfrm>
              <a:custGeom>
                <a:avLst/>
                <a:gdLst/>
                <a:ahLst/>
                <a:cxnLst>
                  <a:cxn ang="0">
                    <a:pos x="373" y="0"/>
                  </a:cxn>
                  <a:cxn ang="0">
                    <a:pos x="0" y="376"/>
                  </a:cxn>
                  <a:cxn ang="0">
                    <a:pos x="0" y="1144"/>
                  </a:cxn>
                  <a:cxn ang="0">
                    <a:pos x="773" y="1144"/>
                  </a:cxn>
                  <a:cxn ang="0">
                    <a:pos x="1148" y="764"/>
                  </a:cxn>
                  <a:cxn ang="0">
                    <a:pos x="1148" y="0"/>
                  </a:cxn>
                  <a:cxn ang="0">
                    <a:pos x="373" y="0"/>
                  </a:cxn>
                </a:cxnLst>
                <a:rect l="0" t="0" r="r" b="b"/>
                <a:pathLst>
                  <a:path w="1149" h="1145">
                    <a:moveTo>
                      <a:pt x="373" y="0"/>
                    </a:moveTo>
                    <a:lnTo>
                      <a:pt x="0" y="376"/>
                    </a:lnTo>
                    <a:lnTo>
                      <a:pt x="0" y="1144"/>
                    </a:lnTo>
                    <a:lnTo>
                      <a:pt x="773" y="1144"/>
                    </a:lnTo>
                    <a:lnTo>
                      <a:pt x="1148" y="764"/>
                    </a:lnTo>
                    <a:lnTo>
                      <a:pt x="1148" y="0"/>
                    </a:lnTo>
                    <a:lnTo>
                      <a:pt x="373" y="0"/>
                    </a:lnTo>
                  </a:path>
                </a:pathLst>
              </a:custGeom>
              <a:noFill/>
              <a:ln w="12700" cap="rnd" cmpd="sng">
                <a:solidFill>
                  <a:srgbClr val="0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3" name="Freeform 5"/>
              <p:cNvSpPr>
                <a:spLocks/>
              </p:cNvSpPr>
              <p:nvPr/>
            </p:nvSpPr>
            <p:spPr bwMode="auto">
              <a:xfrm>
                <a:off x="1609" y="1215"/>
                <a:ext cx="1001" cy="993"/>
              </a:xfrm>
              <a:custGeom>
                <a:avLst/>
                <a:gdLst/>
                <a:ahLst/>
                <a:cxnLst>
                  <a:cxn ang="0">
                    <a:pos x="1000" y="65"/>
                  </a:cxn>
                  <a:cxn ang="0">
                    <a:pos x="680" y="380"/>
                  </a:cxn>
                  <a:cxn ang="0">
                    <a:pos x="680" y="980"/>
                  </a:cxn>
                  <a:cxn ang="0">
                    <a:pos x="968" y="692"/>
                  </a:cxn>
                  <a:cxn ang="0">
                    <a:pos x="364" y="692"/>
                  </a:cxn>
                  <a:cxn ang="0">
                    <a:pos x="64" y="991"/>
                  </a:cxn>
                  <a:cxn ang="0">
                    <a:pos x="612" y="992"/>
                  </a:cxn>
                  <a:cxn ang="0">
                    <a:pos x="612" y="380"/>
                  </a:cxn>
                  <a:cxn ang="0">
                    <a:pos x="0" y="380"/>
                  </a:cxn>
                  <a:cxn ang="0">
                    <a:pos x="0" y="956"/>
                  </a:cxn>
                  <a:cxn ang="0">
                    <a:pos x="301" y="655"/>
                  </a:cxn>
                  <a:cxn ang="0">
                    <a:pos x="300" y="40"/>
                  </a:cxn>
                  <a:cxn ang="0">
                    <a:pos x="40" y="303"/>
                  </a:cxn>
                  <a:cxn ang="0">
                    <a:pos x="620" y="304"/>
                  </a:cxn>
                  <a:cxn ang="0">
                    <a:pos x="928" y="0"/>
                  </a:cxn>
                  <a:cxn ang="0">
                    <a:pos x="371" y="1"/>
                  </a:cxn>
                  <a:cxn ang="0">
                    <a:pos x="368" y="620"/>
                  </a:cxn>
                  <a:cxn ang="0">
                    <a:pos x="1000" y="620"/>
                  </a:cxn>
                  <a:cxn ang="0">
                    <a:pos x="1000" y="65"/>
                  </a:cxn>
                </a:cxnLst>
                <a:rect l="0" t="0" r="r" b="b"/>
                <a:pathLst>
                  <a:path w="1001" h="993">
                    <a:moveTo>
                      <a:pt x="1000" y="65"/>
                    </a:moveTo>
                    <a:lnTo>
                      <a:pt x="680" y="380"/>
                    </a:lnTo>
                    <a:lnTo>
                      <a:pt x="680" y="980"/>
                    </a:lnTo>
                    <a:lnTo>
                      <a:pt x="968" y="692"/>
                    </a:lnTo>
                    <a:lnTo>
                      <a:pt x="364" y="692"/>
                    </a:lnTo>
                    <a:lnTo>
                      <a:pt x="64" y="991"/>
                    </a:lnTo>
                    <a:lnTo>
                      <a:pt x="612" y="992"/>
                    </a:lnTo>
                    <a:lnTo>
                      <a:pt x="612" y="380"/>
                    </a:lnTo>
                    <a:lnTo>
                      <a:pt x="0" y="380"/>
                    </a:lnTo>
                    <a:lnTo>
                      <a:pt x="0" y="956"/>
                    </a:lnTo>
                    <a:lnTo>
                      <a:pt x="301" y="655"/>
                    </a:lnTo>
                    <a:lnTo>
                      <a:pt x="300" y="40"/>
                    </a:lnTo>
                    <a:lnTo>
                      <a:pt x="40" y="303"/>
                    </a:lnTo>
                    <a:lnTo>
                      <a:pt x="620" y="304"/>
                    </a:lnTo>
                    <a:lnTo>
                      <a:pt x="928" y="0"/>
                    </a:lnTo>
                    <a:lnTo>
                      <a:pt x="371" y="1"/>
                    </a:lnTo>
                    <a:lnTo>
                      <a:pt x="368" y="620"/>
                    </a:lnTo>
                    <a:lnTo>
                      <a:pt x="1000" y="620"/>
                    </a:lnTo>
                    <a:lnTo>
                      <a:pt x="1000" y="65"/>
                    </a:lnTo>
                  </a:path>
                </a:pathLst>
              </a:custGeom>
              <a:noFill/>
              <a:ln w="12700" cap="rnd" cmpd="sng">
                <a:solidFill>
                  <a:srgbClr val="000000"/>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4" name="Rectangle 6"/>
              <p:cNvSpPr>
                <a:spLocks noChangeArrowheads="1"/>
              </p:cNvSpPr>
              <p:nvPr/>
            </p:nvSpPr>
            <p:spPr bwMode="auto">
              <a:xfrm>
                <a:off x="1904" y="1533"/>
                <a:ext cx="77" cy="54"/>
              </a:xfrm>
              <a:prstGeom prst="rect">
                <a:avLst/>
              </a:prstGeom>
              <a:solidFill>
                <a:srgbClr val="FFFFFF"/>
              </a:solidFill>
              <a:ln w="1270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5" name="Rectangle 7"/>
              <p:cNvSpPr>
                <a:spLocks noChangeArrowheads="1"/>
              </p:cNvSpPr>
              <p:nvPr/>
            </p:nvSpPr>
            <p:spPr bwMode="auto">
              <a:xfrm>
                <a:off x="2233" y="1828"/>
                <a:ext cx="43" cy="88"/>
              </a:xfrm>
              <a:prstGeom prst="rect">
                <a:avLst/>
              </a:prstGeom>
              <a:solidFill>
                <a:srgbClr val="FFFFFF"/>
              </a:solidFill>
              <a:ln w="1270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25" name="Rectangle 8"/>
            <p:cNvSpPr>
              <a:spLocks noChangeArrowheads="1"/>
            </p:cNvSpPr>
            <p:nvPr/>
          </p:nvSpPr>
          <p:spPr bwMode="auto">
            <a:xfrm rot="18900000">
              <a:off x="2321" y="650"/>
              <a:ext cx="165" cy="1515"/>
            </a:xfrm>
            <a:prstGeom prst="rect">
              <a:avLst/>
            </a:prstGeom>
            <a:solidFill>
              <a:srgbClr val="FFFFFF"/>
            </a:solidFill>
            <a:ln w="1270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26" name="Rectangle 9"/>
            <p:cNvSpPr>
              <a:spLocks noChangeArrowheads="1"/>
            </p:cNvSpPr>
            <p:nvPr/>
          </p:nvSpPr>
          <p:spPr bwMode="auto">
            <a:xfrm rot="18900000">
              <a:off x="2001" y="954"/>
              <a:ext cx="165" cy="1515"/>
            </a:xfrm>
            <a:prstGeom prst="rect">
              <a:avLst/>
            </a:prstGeom>
            <a:solidFill>
              <a:srgbClr val="FFFFFF"/>
            </a:solidFill>
            <a:ln w="1270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27" name="Rectangle 10"/>
            <p:cNvSpPr>
              <a:spLocks noChangeArrowheads="1"/>
            </p:cNvSpPr>
            <p:nvPr/>
          </p:nvSpPr>
          <p:spPr bwMode="auto">
            <a:xfrm rot="18900000">
              <a:off x="1713" y="1278"/>
              <a:ext cx="165" cy="1515"/>
            </a:xfrm>
            <a:prstGeom prst="rect">
              <a:avLst/>
            </a:prstGeom>
            <a:solidFill>
              <a:srgbClr val="FFFFFF"/>
            </a:solidFill>
            <a:ln w="1270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28" name="Line 11"/>
            <p:cNvSpPr>
              <a:spLocks noChangeShapeType="1"/>
            </p:cNvSpPr>
            <p:nvPr/>
          </p:nvSpPr>
          <p:spPr bwMode="auto">
            <a:xfrm>
              <a:off x="1778" y="1276"/>
              <a:ext cx="54" cy="56"/>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29" name="Line 12"/>
            <p:cNvSpPr>
              <a:spLocks noChangeShapeType="1"/>
            </p:cNvSpPr>
            <p:nvPr/>
          </p:nvSpPr>
          <p:spPr bwMode="auto">
            <a:xfrm>
              <a:off x="1650" y="1404"/>
              <a:ext cx="54" cy="56"/>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0" name="Line 13"/>
            <p:cNvSpPr>
              <a:spLocks noChangeShapeType="1"/>
            </p:cNvSpPr>
            <p:nvPr/>
          </p:nvSpPr>
          <p:spPr bwMode="auto">
            <a:xfrm>
              <a:off x="1773" y="1524"/>
              <a:ext cx="69" cy="72"/>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1" name="Line 14"/>
            <p:cNvSpPr>
              <a:spLocks noChangeShapeType="1"/>
            </p:cNvSpPr>
            <p:nvPr/>
          </p:nvSpPr>
          <p:spPr bwMode="auto">
            <a:xfrm>
              <a:off x="1912" y="1663"/>
              <a:ext cx="64" cy="6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2" name="Line 15"/>
            <p:cNvSpPr>
              <a:spLocks noChangeShapeType="1"/>
            </p:cNvSpPr>
            <p:nvPr/>
          </p:nvSpPr>
          <p:spPr bwMode="auto">
            <a:xfrm>
              <a:off x="2090" y="1839"/>
              <a:ext cx="67" cy="67"/>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3" name="Line 16"/>
            <p:cNvSpPr>
              <a:spLocks noChangeShapeType="1"/>
            </p:cNvSpPr>
            <p:nvPr/>
          </p:nvSpPr>
          <p:spPr bwMode="auto">
            <a:xfrm>
              <a:off x="2223" y="1976"/>
              <a:ext cx="62" cy="60"/>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4" name="Line 17"/>
            <p:cNvSpPr>
              <a:spLocks noChangeShapeType="1"/>
            </p:cNvSpPr>
            <p:nvPr/>
          </p:nvSpPr>
          <p:spPr bwMode="auto">
            <a:xfrm>
              <a:off x="2370" y="2124"/>
              <a:ext cx="46" cy="46"/>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5" name="Line 18"/>
            <p:cNvSpPr>
              <a:spLocks noChangeShapeType="1"/>
            </p:cNvSpPr>
            <p:nvPr/>
          </p:nvSpPr>
          <p:spPr bwMode="auto">
            <a:xfrm>
              <a:off x="2498" y="1996"/>
              <a:ext cx="46" cy="48"/>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6" name="Line 19"/>
            <p:cNvSpPr>
              <a:spLocks noChangeShapeType="1"/>
            </p:cNvSpPr>
            <p:nvPr/>
          </p:nvSpPr>
          <p:spPr bwMode="auto">
            <a:xfrm>
              <a:off x="2269" y="1148"/>
              <a:ext cx="64" cy="67"/>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7" name="Line 20"/>
            <p:cNvSpPr>
              <a:spLocks noChangeShapeType="1"/>
            </p:cNvSpPr>
            <p:nvPr/>
          </p:nvSpPr>
          <p:spPr bwMode="auto">
            <a:xfrm>
              <a:off x="2021" y="1149"/>
              <a:ext cx="64" cy="67"/>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8" name="Line 21"/>
            <p:cNvSpPr>
              <a:spLocks noChangeShapeType="1"/>
            </p:cNvSpPr>
            <p:nvPr/>
          </p:nvSpPr>
          <p:spPr bwMode="auto">
            <a:xfrm>
              <a:off x="2437" y="1319"/>
              <a:ext cx="64" cy="67"/>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9" name="Line 22"/>
            <p:cNvSpPr>
              <a:spLocks noChangeShapeType="1"/>
            </p:cNvSpPr>
            <p:nvPr/>
          </p:nvSpPr>
          <p:spPr bwMode="auto">
            <a:xfrm>
              <a:off x="2610" y="1495"/>
              <a:ext cx="64" cy="61"/>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0" name="Line 23"/>
            <p:cNvSpPr>
              <a:spLocks noChangeShapeType="1"/>
            </p:cNvSpPr>
            <p:nvPr/>
          </p:nvSpPr>
          <p:spPr bwMode="auto">
            <a:xfrm>
              <a:off x="2315" y="1447"/>
              <a:ext cx="61" cy="61"/>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1" name="Line 24"/>
            <p:cNvSpPr>
              <a:spLocks noChangeShapeType="1"/>
            </p:cNvSpPr>
            <p:nvPr/>
          </p:nvSpPr>
          <p:spPr bwMode="auto">
            <a:xfrm>
              <a:off x="2613" y="1738"/>
              <a:ext cx="64" cy="61"/>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2" name="Line 25"/>
            <p:cNvSpPr>
              <a:spLocks noChangeShapeType="1"/>
            </p:cNvSpPr>
            <p:nvPr/>
          </p:nvSpPr>
          <p:spPr bwMode="auto">
            <a:xfrm>
              <a:off x="1911" y="1412"/>
              <a:ext cx="65" cy="67"/>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3" name="Line 26"/>
            <p:cNvSpPr>
              <a:spLocks noChangeShapeType="1"/>
            </p:cNvSpPr>
            <p:nvPr/>
          </p:nvSpPr>
          <p:spPr bwMode="auto">
            <a:xfrm>
              <a:off x="2018" y="1522"/>
              <a:ext cx="75" cy="7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4" name="Line 27"/>
            <p:cNvSpPr>
              <a:spLocks noChangeShapeType="1"/>
            </p:cNvSpPr>
            <p:nvPr/>
          </p:nvSpPr>
          <p:spPr bwMode="auto">
            <a:xfrm>
              <a:off x="2223" y="1730"/>
              <a:ext cx="62" cy="61"/>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5" name="Line 28"/>
            <p:cNvSpPr>
              <a:spLocks noChangeShapeType="1"/>
            </p:cNvSpPr>
            <p:nvPr/>
          </p:nvSpPr>
          <p:spPr bwMode="auto">
            <a:xfrm>
              <a:off x="2338" y="1840"/>
              <a:ext cx="67" cy="68"/>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6" name="Line 29"/>
            <p:cNvSpPr>
              <a:spLocks noChangeShapeType="1"/>
            </p:cNvSpPr>
            <p:nvPr/>
          </p:nvSpPr>
          <p:spPr bwMode="auto">
            <a:xfrm>
              <a:off x="1712" y="2074"/>
              <a:ext cx="45" cy="45"/>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7" name="Line 30"/>
            <p:cNvSpPr>
              <a:spLocks noChangeShapeType="1"/>
            </p:cNvSpPr>
            <p:nvPr/>
          </p:nvSpPr>
          <p:spPr bwMode="auto">
            <a:xfrm>
              <a:off x="1837" y="1951"/>
              <a:ext cx="45" cy="45"/>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8" name="Line 31"/>
            <p:cNvSpPr>
              <a:spLocks noChangeShapeType="1"/>
            </p:cNvSpPr>
            <p:nvPr/>
          </p:nvSpPr>
          <p:spPr bwMode="auto">
            <a:xfrm>
              <a:off x="1533" y="1898"/>
              <a:ext cx="75" cy="7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49" name="Line 32"/>
            <p:cNvSpPr>
              <a:spLocks noChangeShapeType="1"/>
            </p:cNvSpPr>
            <p:nvPr/>
          </p:nvSpPr>
          <p:spPr bwMode="auto">
            <a:xfrm>
              <a:off x="1533" y="1645"/>
              <a:ext cx="75" cy="7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0" name="Line 33"/>
            <p:cNvSpPr>
              <a:spLocks noChangeShapeType="1"/>
            </p:cNvSpPr>
            <p:nvPr/>
          </p:nvSpPr>
          <p:spPr bwMode="auto">
            <a:xfrm>
              <a:off x="1845" y="2210"/>
              <a:ext cx="75" cy="7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1" name="Line 34"/>
            <p:cNvSpPr>
              <a:spLocks noChangeShapeType="1"/>
            </p:cNvSpPr>
            <p:nvPr/>
          </p:nvSpPr>
          <p:spPr bwMode="auto">
            <a:xfrm>
              <a:off x="2098" y="2216"/>
              <a:ext cx="75" cy="74"/>
            </a:xfrm>
            <a:prstGeom prst="line">
              <a:avLst/>
            </a:prstGeom>
            <a:noFill/>
            <a:ln w="12700">
              <a:solidFill>
                <a:srgbClr val="000000"/>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56" name="Rectangle 35"/>
          <p:cNvSpPr>
            <a:spLocks noChangeArrowheads="1"/>
          </p:cNvSpPr>
          <p:nvPr/>
        </p:nvSpPr>
        <p:spPr bwMode="auto">
          <a:xfrm rot="18900000">
            <a:off x="4735465" y="1482251"/>
            <a:ext cx="261937" cy="2405063"/>
          </a:xfrm>
          <a:prstGeom prst="rect">
            <a:avLst/>
          </a:prstGeom>
          <a:solidFill>
            <a:srgbClr val="FFFFFF"/>
          </a:solidFill>
          <a:ln w="12700">
            <a:solidFill>
              <a:srgbClr val="000000"/>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7" name="Rectangle 36"/>
          <p:cNvSpPr>
            <a:spLocks noChangeArrowheads="1"/>
          </p:cNvSpPr>
          <p:nvPr/>
        </p:nvSpPr>
        <p:spPr bwMode="auto">
          <a:xfrm rot="18900000">
            <a:off x="4227465" y="1964851"/>
            <a:ext cx="261937" cy="2405063"/>
          </a:xfrm>
          <a:prstGeom prst="rect">
            <a:avLst/>
          </a:prstGeom>
          <a:solidFill>
            <a:srgbClr val="FFFFFF"/>
          </a:solidFill>
          <a:ln w="12700">
            <a:solidFill>
              <a:srgbClr val="000000"/>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58" name="Rectangle 37"/>
          <p:cNvSpPr>
            <a:spLocks noChangeArrowheads="1"/>
          </p:cNvSpPr>
          <p:nvPr/>
        </p:nvSpPr>
        <p:spPr bwMode="auto">
          <a:xfrm rot="18900000">
            <a:off x="3770265" y="2479201"/>
            <a:ext cx="261937" cy="2405063"/>
          </a:xfrm>
          <a:prstGeom prst="rect">
            <a:avLst/>
          </a:prstGeom>
          <a:solidFill>
            <a:srgbClr val="FFFFFF"/>
          </a:solidFill>
          <a:ln w="12700">
            <a:solidFill>
              <a:srgbClr val="000000"/>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nvGrpSpPr>
          <p:cNvPr id="159" name="Group 38"/>
          <p:cNvGrpSpPr>
            <a:grpSpLocks/>
          </p:cNvGrpSpPr>
          <p:nvPr/>
        </p:nvGrpSpPr>
        <p:grpSpPr bwMode="auto">
          <a:xfrm>
            <a:off x="3767090" y="1479076"/>
            <a:ext cx="1227137" cy="3402013"/>
            <a:chOff x="1711" y="648"/>
            <a:chExt cx="773" cy="2143"/>
          </a:xfrm>
        </p:grpSpPr>
        <p:sp>
          <p:nvSpPr>
            <p:cNvPr id="160" name="Rectangle 39"/>
            <p:cNvSpPr>
              <a:spLocks noChangeArrowheads="1"/>
            </p:cNvSpPr>
            <p:nvPr/>
          </p:nvSpPr>
          <p:spPr bwMode="auto">
            <a:xfrm rot="18900000">
              <a:off x="2319" y="648"/>
              <a:ext cx="165" cy="1515"/>
            </a:xfrm>
            <a:prstGeom prst="rect">
              <a:avLst/>
            </a:prstGeom>
            <a:solidFill>
              <a:srgbClr val="FFFFFF"/>
            </a:solidFill>
            <a:ln w="5715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61" name="Rectangle 40"/>
            <p:cNvSpPr>
              <a:spLocks noChangeArrowheads="1"/>
            </p:cNvSpPr>
            <p:nvPr/>
          </p:nvSpPr>
          <p:spPr bwMode="auto">
            <a:xfrm rot="18900000">
              <a:off x="1999" y="952"/>
              <a:ext cx="165" cy="1515"/>
            </a:xfrm>
            <a:prstGeom prst="rect">
              <a:avLst/>
            </a:prstGeom>
            <a:solidFill>
              <a:srgbClr val="FFFFFF"/>
            </a:solidFill>
            <a:ln w="5715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62" name="Rectangle 41"/>
            <p:cNvSpPr>
              <a:spLocks noChangeArrowheads="1"/>
            </p:cNvSpPr>
            <p:nvPr/>
          </p:nvSpPr>
          <p:spPr bwMode="auto">
            <a:xfrm rot="18900000">
              <a:off x="1711" y="1276"/>
              <a:ext cx="165" cy="1515"/>
            </a:xfrm>
            <a:prstGeom prst="rect">
              <a:avLst/>
            </a:prstGeom>
            <a:solidFill>
              <a:srgbClr val="FFFFFF"/>
            </a:solidFill>
            <a:ln w="57150">
              <a:solidFill>
                <a:srgbClr val="FFFFFF"/>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44315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0-#ppt_w/2"/>
                                          </p:val>
                                        </p:tav>
                                        <p:tav tm="100000">
                                          <p:val>
                                            <p:strVal val="#ppt_x"/>
                                          </p:val>
                                        </p:tav>
                                      </p:tavLst>
                                    </p:anim>
                                    <p:anim calcmode="lin" valueType="num">
                                      <p:cBhvr additive="base">
                                        <p:cTn id="8" dur="500" fill="hold"/>
                                        <p:tgtEl>
                                          <p:spTgt spid="15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57"/>
                                        </p:tgtEl>
                                        <p:attrNameLst>
                                          <p:attrName>style.visibility</p:attrName>
                                        </p:attrNameLst>
                                      </p:cBhvr>
                                      <p:to>
                                        <p:strVal val="visible"/>
                                      </p:to>
                                    </p:set>
                                    <p:anim calcmode="lin" valueType="num">
                                      <p:cBhvr additive="base">
                                        <p:cTn id="13" dur="500" fill="hold"/>
                                        <p:tgtEl>
                                          <p:spTgt spid="157"/>
                                        </p:tgtEl>
                                        <p:attrNameLst>
                                          <p:attrName>ppt_x</p:attrName>
                                        </p:attrNameLst>
                                      </p:cBhvr>
                                      <p:tavLst>
                                        <p:tav tm="0">
                                          <p:val>
                                            <p:strVal val="0-#ppt_w/2"/>
                                          </p:val>
                                        </p:tav>
                                        <p:tav tm="100000">
                                          <p:val>
                                            <p:strVal val="#ppt_x"/>
                                          </p:val>
                                        </p:tav>
                                      </p:tavLst>
                                    </p:anim>
                                    <p:anim calcmode="lin" valueType="num">
                                      <p:cBhvr additive="base">
                                        <p:cTn id="14" dur="500" fill="hold"/>
                                        <p:tgtEl>
                                          <p:spTgt spid="15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58"/>
                                        </p:tgtEl>
                                        <p:attrNameLst>
                                          <p:attrName>style.visibility</p:attrName>
                                        </p:attrNameLst>
                                      </p:cBhvr>
                                      <p:to>
                                        <p:strVal val="visible"/>
                                      </p:to>
                                    </p:set>
                                    <p:anim calcmode="lin" valueType="num">
                                      <p:cBhvr additive="base">
                                        <p:cTn id="19" dur="500" fill="hold"/>
                                        <p:tgtEl>
                                          <p:spTgt spid="158"/>
                                        </p:tgtEl>
                                        <p:attrNameLst>
                                          <p:attrName>ppt_x</p:attrName>
                                        </p:attrNameLst>
                                      </p:cBhvr>
                                      <p:tavLst>
                                        <p:tav tm="0">
                                          <p:val>
                                            <p:strVal val="0-#ppt_w/2"/>
                                          </p:val>
                                        </p:tav>
                                        <p:tav tm="100000">
                                          <p:val>
                                            <p:strVal val="#ppt_x"/>
                                          </p:val>
                                        </p:tav>
                                      </p:tavLst>
                                    </p:anim>
                                    <p:anim calcmode="lin" valueType="num">
                                      <p:cBhvr additive="base">
                                        <p:cTn id="20"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C466DDE-BFB4-483E-922C-837D63ACE35C}" type="slidenum">
              <a:rPr lang="he-IL" smtClean="0"/>
              <a:pPr/>
              <a:t>21</a:t>
            </a:fld>
            <a:endParaRPr lang="en-US"/>
          </a:p>
        </p:txBody>
      </p:sp>
      <p:pic>
        <p:nvPicPr>
          <p:cNvPr id="3" name="Picture 2"/>
          <p:cNvPicPr>
            <a:picLocks noChangeArrowheads="1"/>
          </p:cNvPicPr>
          <p:nvPr/>
        </p:nvPicPr>
        <p:blipFill>
          <a:blip r:embed="rId2"/>
          <a:srcRect/>
          <a:stretch>
            <a:fillRect/>
          </a:stretch>
        </p:blipFill>
        <p:spPr bwMode="auto">
          <a:xfrm>
            <a:off x="494542" y="1616122"/>
            <a:ext cx="4050163" cy="3092355"/>
          </a:xfrm>
          <a:prstGeom prst="rect">
            <a:avLst/>
          </a:prstGeom>
          <a:noFill/>
          <a:ln w="12700">
            <a:noFill/>
            <a:miter lim="800000"/>
            <a:headEnd/>
            <a:tailEnd/>
          </a:ln>
          <a:effectLst/>
        </p:spPr>
      </p:pic>
      <p:pic>
        <p:nvPicPr>
          <p:cNvPr id="4" name="Picture 3"/>
          <p:cNvPicPr>
            <a:picLocks noChangeArrowheads="1"/>
          </p:cNvPicPr>
          <p:nvPr/>
        </p:nvPicPr>
        <p:blipFill>
          <a:blip r:embed="rId3"/>
          <a:srcRect/>
          <a:stretch>
            <a:fillRect/>
          </a:stretch>
        </p:blipFill>
        <p:spPr bwMode="auto">
          <a:xfrm>
            <a:off x="4670756" y="1607023"/>
            <a:ext cx="4009219" cy="3115101"/>
          </a:xfrm>
          <a:prstGeom prst="rect">
            <a:avLst/>
          </a:prstGeom>
          <a:noFill/>
          <a:ln w="12700">
            <a:noFill/>
            <a:miter lim="800000"/>
            <a:headEnd/>
            <a:tailEnd/>
          </a:ln>
          <a:effectLst/>
        </p:spPr>
      </p:pic>
    </p:spTree>
    <p:extLst>
      <p:ext uri="{BB962C8B-B14F-4D97-AF65-F5344CB8AC3E}">
        <p14:creationId xmlns:p14="http://schemas.microsoft.com/office/powerpoint/2010/main" val="71064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TW">
                <a:ea typeface="新細明體" charset="-120"/>
              </a:rPr>
              <a:t>Every Picture Tells a Story</a:t>
            </a:r>
          </a:p>
        </p:txBody>
      </p:sp>
      <p:sp>
        <p:nvSpPr>
          <p:cNvPr id="323587" name="Rectangle 3"/>
          <p:cNvSpPr>
            <a:spLocks noGrp="1" noChangeArrowheads="1"/>
          </p:cNvSpPr>
          <p:nvPr>
            <p:ph type="body" idx="1"/>
          </p:nvPr>
        </p:nvSpPr>
        <p:spPr>
          <a:xfrm>
            <a:off x="990600" y="5943600"/>
            <a:ext cx="7772400" cy="533400"/>
          </a:xfrm>
        </p:spPr>
        <p:txBody>
          <a:bodyPr/>
          <a:lstStyle/>
          <a:p>
            <a:pPr>
              <a:lnSpc>
                <a:spcPct val="90000"/>
              </a:lnSpc>
            </a:pPr>
            <a:r>
              <a:rPr lang="en-US" altLang="zh-TW" sz="2400">
                <a:ea typeface="新細明體" charset="-120"/>
              </a:rPr>
              <a:t>Goal of computer vision is to write computer programs that can interpret images.</a:t>
            </a:r>
          </a:p>
        </p:txBody>
      </p:sp>
      <p:sp>
        <p:nvSpPr>
          <p:cNvPr id="16388" name="Rectangle 4"/>
          <p:cNvSpPr>
            <a:spLocks noChangeArrowheads="1"/>
          </p:cNvSpPr>
          <p:nvPr/>
        </p:nvSpPr>
        <p:spPr bwMode="auto">
          <a:xfrm>
            <a:off x="409575" y="1131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TW" altLang="en-US">
              <a:ea typeface="新細明體" charset="-120"/>
            </a:endParaRPr>
          </a:p>
        </p:txBody>
      </p:sp>
      <p:pic>
        <p:nvPicPr>
          <p:cNvPr id="16389" name="Picture 6" descr="U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3810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文字方塊 7"/>
          <p:cNvSpPr txBox="1">
            <a:spLocks noChangeArrowheads="1"/>
          </p:cNvSpPr>
          <p:nvPr/>
        </p:nvSpPr>
        <p:spPr bwMode="auto">
          <a:xfrm>
            <a:off x="4419600" y="1676400"/>
            <a:ext cx="47244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a:ea typeface="新細明體" charset="-120"/>
              </a:rPr>
              <a:t>Black and white photo by H Roger-Viollet of a train accident at La Gare Montparnasse station in Paris on 22 October, 1895 when engine 120-721 failed to stop at the platform, went through a first-floor window and crashed down onto the street.</a:t>
            </a:r>
          </a:p>
          <a:p>
            <a:endParaRPr lang="zh-TW" altLang="en-US">
              <a:ea typeface="新細明體" charset="-120"/>
            </a:endParaRPr>
          </a:p>
        </p:txBody>
      </p:sp>
    </p:spTree>
    <p:extLst>
      <p:ext uri="{BB962C8B-B14F-4D97-AF65-F5344CB8AC3E}">
        <p14:creationId xmlns:p14="http://schemas.microsoft.com/office/powerpoint/2010/main" val="1501314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35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76200"/>
            <a:ext cx="8458200" cy="838200"/>
          </a:xfrm>
        </p:spPr>
        <p:txBody>
          <a:bodyPr/>
          <a:lstStyle/>
          <a:p>
            <a:r>
              <a:rPr lang="en-US" altLang="en-US" sz="3000"/>
              <a:t>Can computers match (or beat) human vision?</a:t>
            </a:r>
          </a:p>
        </p:txBody>
      </p:sp>
      <p:sp>
        <p:nvSpPr>
          <p:cNvPr id="354307" name="Rectangle 3"/>
          <p:cNvSpPr>
            <a:spLocks noGrp="1" noChangeArrowheads="1"/>
          </p:cNvSpPr>
          <p:nvPr>
            <p:ph type="body" idx="1"/>
          </p:nvPr>
        </p:nvSpPr>
        <p:spPr>
          <a:xfrm>
            <a:off x="990600" y="5791200"/>
            <a:ext cx="7772400" cy="533400"/>
          </a:xfrm>
        </p:spPr>
        <p:txBody>
          <a:bodyPr/>
          <a:lstStyle/>
          <a:p>
            <a:pPr>
              <a:lnSpc>
                <a:spcPct val="90000"/>
              </a:lnSpc>
            </a:pPr>
            <a:r>
              <a:rPr lang="en-US" altLang="en-US" sz="2400"/>
              <a:t>Yes and no (but mostly no!)</a:t>
            </a:r>
          </a:p>
          <a:p>
            <a:pPr lvl="1">
              <a:lnSpc>
                <a:spcPct val="90000"/>
              </a:lnSpc>
            </a:pPr>
            <a:r>
              <a:rPr lang="en-US" altLang="en-US" sz="1800"/>
              <a:t>humans are much better at “hard” things</a:t>
            </a:r>
          </a:p>
          <a:p>
            <a:pPr lvl="1">
              <a:lnSpc>
                <a:spcPct val="90000"/>
              </a:lnSpc>
            </a:pPr>
            <a:r>
              <a:rPr lang="en-US" altLang="en-US" sz="1800"/>
              <a:t>computers can be better at “easy” things</a:t>
            </a:r>
          </a:p>
        </p:txBody>
      </p:sp>
      <p:sp>
        <p:nvSpPr>
          <p:cNvPr id="9220" name="Rectangle 4"/>
          <p:cNvSpPr>
            <a:spLocks noChangeArrowheads="1"/>
          </p:cNvSpPr>
          <p:nvPr/>
        </p:nvSpPr>
        <p:spPr bwMode="auto">
          <a:xfrm>
            <a:off x="409575" y="1131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9221" name="Picture 5" descr="U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425" y="1177925"/>
            <a:ext cx="3360738"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543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TW" sz="3000">
                <a:ea typeface="新細明體" charset="-120"/>
              </a:rPr>
              <a:t>Human Perception Has Its Shortcomings…</a:t>
            </a:r>
          </a:p>
        </p:txBody>
      </p:sp>
      <p:sp>
        <p:nvSpPr>
          <p:cNvPr id="18435" name="Rectangle 3"/>
          <p:cNvSpPr>
            <a:spLocks noGrp="1" noChangeArrowheads="1"/>
          </p:cNvSpPr>
          <p:nvPr>
            <p:ph type="body" idx="1"/>
          </p:nvPr>
        </p:nvSpPr>
        <p:spPr/>
        <p:txBody>
          <a:bodyPr/>
          <a:lstStyle/>
          <a:p>
            <a:endParaRPr lang="zh-TW" altLang="zh-TW">
              <a:ea typeface="新細明體" charset="-120"/>
            </a:endParaRPr>
          </a:p>
        </p:txBody>
      </p:sp>
      <p:sp>
        <p:nvSpPr>
          <p:cNvPr id="18436" name="Rectangle 4"/>
          <p:cNvSpPr>
            <a:spLocks noChangeArrowheads="1"/>
          </p:cNvSpPr>
          <p:nvPr/>
        </p:nvSpPr>
        <p:spPr bwMode="auto">
          <a:xfrm>
            <a:off x="239713" y="1920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TW" altLang="en-US">
              <a:ea typeface="新細明體" charset="-120"/>
            </a:endParaRPr>
          </a:p>
        </p:txBody>
      </p:sp>
      <p:sp>
        <p:nvSpPr>
          <p:cNvPr id="18437" name="Rectangle 5"/>
          <p:cNvSpPr>
            <a:spLocks noChangeArrowheads="1"/>
          </p:cNvSpPr>
          <p:nvPr/>
        </p:nvSpPr>
        <p:spPr bwMode="auto">
          <a:xfrm>
            <a:off x="-474663" y="1433513"/>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TW" altLang="en-US">
              <a:ea typeface="新細明體" charset="-120"/>
            </a:endParaRPr>
          </a:p>
        </p:txBody>
      </p:sp>
      <p:pic>
        <p:nvPicPr>
          <p:cNvPr id="18438" name="Picture 6"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495458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5"/>
          <p:cNvSpPr>
            <a:spLocks noChangeArrowheads="1"/>
          </p:cNvSpPr>
          <p:nvPr/>
        </p:nvSpPr>
        <p:spPr bwMode="auto">
          <a:xfrm>
            <a:off x="228600" y="6553200"/>
            <a:ext cx="2706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sz="1400">
                <a:latin typeface="Arial" panose="020B0604020202020204" pitchFamily="34" charset="0"/>
                <a:ea typeface="新細明體" charset="-120"/>
                <a:hlinkClick r:id="rId4"/>
              </a:rPr>
              <a:t>Sinha and Poggio, </a:t>
            </a:r>
            <a:r>
              <a:rPr lang="en-US" altLang="zh-TW" sz="1400" i="1">
                <a:latin typeface="Arial" panose="020B0604020202020204" pitchFamily="34" charset="0"/>
                <a:ea typeface="新細明體" charset="-120"/>
                <a:hlinkClick r:id="rId4"/>
              </a:rPr>
              <a:t>Nature</a:t>
            </a:r>
            <a:r>
              <a:rPr lang="en-US" altLang="zh-TW" sz="1400">
                <a:latin typeface="Arial" panose="020B0604020202020204" pitchFamily="34" charset="0"/>
                <a:ea typeface="新細明體" charset="-120"/>
                <a:hlinkClick r:id="rId4"/>
              </a:rPr>
              <a:t>, 1996</a:t>
            </a:r>
            <a:endParaRPr lang="en-US" altLang="zh-TW" sz="1400">
              <a:latin typeface="Arial" panose="020B0604020202020204" pitchFamily="34" charset="0"/>
              <a:ea typeface="新細明體" charset="-120"/>
            </a:endParaRPr>
          </a:p>
        </p:txBody>
      </p:sp>
      <p:sp>
        <p:nvSpPr>
          <p:cNvPr id="18440" name="文字方塊 9"/>
          <p:cNvSpPr txBox="1">
            <a:spLocks noChangeArrowheads="1"/>
          </p:cNvSpPr>
          <p:nvPr/>
        </p:nvSpPr>
        <p:spPr bwMode="auto">
          <a:xfrm>
            <a:off x="5029200" y="914400"/>
            <a:ext cx="4114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TW" i="1">
                <a:ea typeface="新細明體" charset="-120"/>
              </a:rPr>
              <a:t>Although this image appears to be a fairly run-of-the-mill picture of Bill Clinton and Al Gore, a closer inspection reveals that both men have been digitally given identical inner face features and their mutual configuration. Only the external features are different. It appears, therefore, that the human visual system makes strong use of the overall head shape in order to determine facial identity. </a:t>
            </a:r>
            <a:endParaRPr lang="zh-TW" altLang="en-US">
              <a:ea typeface="新細明體" charset="-120"/>
            </a:endParaRPr>
          </a:p>
        </p:txBody>
      </p:sp>
    </p:spTree>
    <p:extLst>
      <p:ext uri="{BB962C8B-B14F-4D97-AF65-F5344CB8AC3E}">
        <p14:creationId xmlns:p14="http://schemas.microsoft.com/office/powerpoint/2010/main" val="409060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a:xfrm>
            <a:off x="228600" y="76200"/>
            <a:ext cx="8229600" cy="838200"/>
          </a:xfrm>
        </p:spPr>
        <p:txBody>
          <a:bodyPr/>
          <a:lstStyle/>
          <a:p>
            <a:pPr eaLnBrk="1" hangingPunct="1"/>
            <a:r>
              <a:rPr lang="en-US" altLang="en-US" dirty="0"/>
              <a:t>Components of a computer vision system</a:t>
            </a:r>
          </a:p>
        </p:txBody>
      </p:sp>
      <p:sp>
        <p:nvSpPr>
          <p:cNvPr id="177155" name="Freeform 4"/>
          <p:cNvSpPr>
            <a:spLocks/>
          </p:cNvSpPr>
          <p:nvPr/>
        </p:nvSpPr>
        <p:spPr bwMode="auto">
          <a:xfrm>
            <a:off x="6973888" y="4351338"/>
            <a:ext cx="300037" cy="620712"/>
          </a:xfrm>
          <a:custGeom>
            <a:avLst/>
            <a:gdLst>
              <a:gd name="T0" fmla="*/ 2147483647 w 400"/>
              <a:gd name="T1" fmla="*/ 2147483647 h 872"/>
              <a:gd name="T2" fmla="*/ 2147483647 w 400"/>
              <a:gd name="T3" fmla="*/ 2147483647 h 872"/>
              <a:gd name="T4" fmla="*/ 2147483647 w 400"/>
              <a:gd name="T5" fmla="*/ 2147483647 h 872"/>
              <a:gd name="T6" fmla="*/ 2147483647 w 400"/>
              <a:gd name="T7" fmla="*/ 2147483647 h 872"/>
              <a:gd name="T8" fmla="*/ 2147483647 w 400"/>
              <a:gd name="T9" fmla="*/ 2147483647 h 872"/>
              <a:gd name="T10" fmla="*/ 2147483647 w 400"/>
              <a:gd name="T11" fmla="*/ 2147483647 h 872"/>
              <a:gd name="T12" fmla="*/ 2147483647 w 400"/>
              <a:gd name="T13" fmla="*/ 0 h 872"/>
              <a:gd name="T14" fmla="*/ 0 60000 65536"/>
              <a:gd name="T15" fmla="*/ 0 60000 65536"/>
              <a:gd name="T16" fmla="*/ 0 60000 65536"/>
              <a:gd name="T17" fmla="*/ 0 60000 65536"/>
              <a:gd name="T18" fmla="*/ 0 60000 65536"/>
              <a:gd name="T19" fmla="*/ 0 60000 65536"/>
              <a:gd name="T20" fmla="*/ 0 60000 65536"/>
              <a:gd name="T21" fmla="*/ 0 w 400"/>
              <a:gd name="T22" fmla="*/ 0 h 872"/>
              <a:gd name="T23" fmla="*/ 400 w 400"/>
              <a:gd name="T24" fmla="*/ 872 h 8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0" h="872">
                <a:moveTo>
                  <a:pt x="400" y="872"/>
                </a:moveTo>
                <a:cubicBezTo>
                  <a:pt x="396" y="854"/>
                  <a:pt x="393" y="836"/>
                  <a:pt x="376" y="816"/>
                </a:cubicBezTo>
                <a:cubicBezTo>
                  <a:pt x="359" y="796"/>
                  <a:pt x="341" y="783"/>
                  <a:pt x="296" y="752"/>
                </a:cubicBezTo>
                <a:cubicBezTo>
                  <a:pt x="251" y="721"/>
                  <a:pt x="152" y="693"/>
                  <a:pt x="104" y="632"/>
                </a:cubicBezTo>
                <a:cubicBezTo>
                  <a:pt x="56" y="571"/>
                  <a:pt x="16" y="471"/>
                  <a:pt x="8" y="384"/>
                </a:cubicBezTo>
                <a:cubicBezTo>
                  <a:pt x="0" y="297"/>
                  <a:pt x="36" y="176"/>
                  <a:pt x="56" y="112"/>
                </a:cubicBezTo>
                <a:cubicBezTo>
                  <a:pt x="76" y="48"/>
                  <a:pt x="102" y="24"/>
                  <a:pt x="128" y="0"/>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6" name="Freeform 5"/>
          <p:cNvSpPr>
            <a:spLocks/>
          </p:cNvSpPr>
          <p:nvPr/>
        </p:nvSpPr>
        <p:spPr bwMode="auto">
          <a:xfrm>
            <a:off x="7064375" y="3554413"/>
            <a:ext cx="1260475" cy="1924050"/>
          </a:xfrm>
          <a:custGeom>
            <a:avLst/>
            <a:gdLst>
              <a:gd name="T0" fmla="*/ 0 w 1680"/>
              <a:gd name="T1" fmla="*/ 2147483647 h 2704"/>
              <a:gd name="T2" fmla="*/ 2147483647 w 1680"/>
              <a:gd name="T3" fmla="*/ 2147483647 h 2704"/>
              <a:gd name="T4" fmla="*/ 2147483647 w 1680"/>
              <a:gd name="T5" fmla="*/ 2147483647 h 2704"/>
              <a:gd name="T6" fmla="*/ 2147483647 w 1680"/>
              <a:gd name="T7" fmla="*/ 2147483647 h 2704"/>
              <a:gd name="T8" fmla="*/ 2147483647 w 1680"/>
              <a:gd name="T9" fmla="*/ 2147483647 h 2704"/>
              <a:gd name="T10" fmla="*/ 2147483647 w 1680"/>
              <a:gd name="T11" fmla="*/ 2147483647 h 2704"/>
              <a:gd name="T12" fmla="*/ 2147483647 w 1680"/>
              <a:gd name="T13" fmla="*/ 2147483647 h 2704"/>
              <a:gd name="T14" fmla="*/ 2147483647 w 1680"/>
              <a:gd name="T15" fmla="*/ 2147483647 h 2704"/>
              <a:gd name="T16" fmla="*/ 2147483647 w 1680"/>
              <a:gd name="T17" fmla="*/ 2147483647 h 2704"/>
              <a:gd name="T18" fmla="*/ 2147483647 w 1680"/>
              <a:gd name="T19" fmla="*/ 2147483647 h 2704"/>
              <a:gd name="T20" fmla="*/ 2147483647 w 1680"/>
              <a:gd name="T21" fmla="*/ 0 h 2704"/>
              <a:gd name="T22" fmla="*/ 2147483647 w 1680"/>
              <a:gd name="T23" fmla="*/ 2147483647 h 2704"/>
              <a:gd name="T24" fmla="*/ 2147483647 w 1680"/>
              <a:gd name="T25" fmla="*/ 2147483647 h 2704"/>
              <a:gd name="T26" fmla="*/ 2147483647 w 1680"/>
              <a:gd name="T27" fmla="*/ 2147483647 h 2704"/>
              <a:gd name="T28" fmla="*/ 2147483647 w 1680"/>
              <a:gd name="T29" fmla="*/ 2147483647 h 2704"/>
              <a:gd name="T30" fmla="*/ 2147483647 w 1680"/>
              <a:gd name="T31" fmla="*/ 2147483647 h 2704"/>
              <a:gd name="T32" fmla="*/ 2147483647 w 1680"/>
              <a:gd name="T33" fmla="*/ 2147483647 h 2704"/>
              <a:gd name="T34" fmla="*/ 2147483647 w 1680"/>
              <a:gd name="T35" fmla="*/ 2147483647 h 2704"/>
              <a:gd name="T36" fmla="*/ 2147483647 w 1680"/>
              <a:gd name="T37" fmla="*/ 2147483647 h 2704"/>
              <a:gd name="T38" fmla="*/ 2147483647 w 1680"/>
              <a:gd name="T39" fmla="*/ 2147483647 h 2704"/>
              <a:gd name="T40" fmla="*/ 2147483647 w 1680"/>
              <a:gd name="T41" fmla="*/ 2147483647 h 2704"/>
              <a:gd name="T42" fmla="*/ 2147483647 w 1680"/>
              <a:gd name="T43" fmla="*/ 2147483647 h 2704"/>
              <a:gd name="T44" fmla="*/ 2147483647 w 1680"/>
              <a:gd name="T45" fmla="*/ 2147483647 h 2704"/>
              <a:gd name="T46" fmla="*/ 2147483647 w 1680"/>
              <a:gd name="T47" fmla="*/ 2147483647 h 2704"/>
              <a:gd name="T48" fmla="*/ 2147483647 w 1680"/>
              <a:gd name="T49" fmla="*/ 2147483647 h 2704"/>
              <a:gd name="T50" fmla="*/ 2147483647 w 1680"/>
              <a:gd name="T51" fmla="*/ 2147483647 h 2704"/>
              <a:gd name="T52" fmla="*/ 2147483647 w 1680"/>
              <a:gd name="T53" fmla="*/ 2147483647 h 2704"/>
              <a:gd name="T54" fmla="*/ 2147483647 w 1680"/>
              <a:gd name="T55" fmla="*/ 2147483647 h 2704"/>
              <a:gd name="T56" fmla="*/ 2147483647 w 1680"/>
              <a:gd name="T57" fmla="*/ 2147483647 h 27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80"/>
              <a:gd name="T88" fmla="*/ 0 h 2704"/>
              <a:gd name="T89" fmla="*/ 1680 w 1680"/>
              <a:gd name="T90" fmla="*/ 2704 h 27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80" h="2704">
                <a:moveTo>
                  <a:pt x="0" y="1128"/>
                </a:moveTo>
                <a:lnTo>
                  <a:pt x="280" y="1096"/>
                </a:lnTo>
                <a:lnTo>
                  <a:pt x="456" y="1096"/>
                </a:lnTo>
                <a:lnTo>
                  <a:pt x="512" y="936"/>
                </a:lnTo>
                <a:lnTo>
                  <a:pt x="576" y="840"/>
                </a:lnTo>
                <a:lnTo>
                  <a:pt x="656" y="784"/>
                </a:lnTo>
                <a:lnTo>
                  <a:pt x="688" y="632"/>
                </a:lnTo>
                <a:lnTo>
                  <a:pt x="688" y="440"/>
                </a:lnTo>
                <a:lnTo>
                  <a:pt x="688" y="96"/>
                </a:lnTo>
                <a:lnTo>
                  <a:pt x="720" y="16"/>
                </a:lnTo>
                <a:lnTo>
                  <a:pt x="944" y="0"/>
                </a:lnTo>
                <a:lnTo>
                  <a:pt x="992" y="48"/>
                </a:lnTo>
                <a:lnTo>
                  <a:pt x="992" y="616"/>
                </a:lnTo>
                <a:lnTo>
                  <a:pt x="1016" y="752"/>
                </a:lnTo>
                <a:lnTo>
                  <a:pt x="1112" y="880"/>
                </a:lnTo>
                <a:lnTo>
                  <a:pt x="1192" y="1016"/>
                </a:lnTo>
                <a:lnTo>
                  <a:pt x="1224" y="1136"/>
                </a:lnTo>
                <a:lnTo>
                  <a:pt x="1216" y="2072"/>
                </a:lnTo>
                <a:lnTo>
                  <a:pt x="1272" y="2040"/>
                </a:lnTo>
                <a:lnTo>
                  <a:pt x="1328" y="2040"/>
                </a:lnTo>
                <a:lnTo>
                  <a:pt x="1376" y="2064"/>
                </a:lnTo>
                <a:lnTo>
                  <a:pt x="1392" y="2200"/>
                </a:lnTo>
                <a:lnTo>
                  <a:pt x="1392" y="2440"/>
                </a:lnTo>
                <a:lnTo>
                  <a:pt x="1416" y="2568"/>
                </a:lnTo>
                <a:lnTo>
                  <a:pt x="1472" y="2704"/>
                </a:lnTo>
                <a:lnTo>
                  <a:pt x="1496" y="2568"/>
                </a:lnTo>
                <a:lnTo>
                  <a:pt x="1560" y="2504"/>
                </a:lnTo>
                <a:lnTo>
                  <a:pt x="1640" y="2504"/>
                </a:lnTo>
                <a:lnTo>
                  <a:pt x="1680" y="2568"/>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pic>
        <p:nvPicPr>
          <p:cNvPr id="177157" name="Picture 6" descr="f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392488"/>
            <a:ext cx="212566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Freeform 7"/>
          <p:cNvSpPr>
            <a:spLocks/>
          </p:cNvSpPr>
          <p:nvPr/>
        </p:nvSpPr>
        <p:spPr bwMode="auto">
          <a:xfrm>
            <a:off x="6192838" y="4932363"/>
            <a:ext cx="1104900" cy="455612"/>
          </a:xfrm>
          <a:custGeom>
            <a:avLst/>
            <a:gdLst>
              <a:gd name="T0" fmla="*/ 0 w 1472"/>
              <a:gd name="T1" fmla="*/ 2147483647 h 640"/>
              <a:gd name="T2" fmla="*/ 2147483647 w 1472"/>
              <a:gd name="T3" fmla="*/ 2147483647 h 640"/>
              <a:gd name="T4" fmla="*/ 2147483647 w 1472"/>
              <a:gd name="T5" fmla="*/ 2147483647 h 640"/>
              <a:gd name="T6" fmla="*/ 2147483647 w 1472"/>
              <a:gd name="T7" fmla="*/ 2147483647 h 640"/>
              <a:gd name="T8" fmla="*/ 2147483647 w 1472"/>
              <a:gd name="T9" fmla="*/ 2147483647 h 640"/>
              <a:gd name="T10" fmla="*/ 2147483647 w 1472"/>
              <a:gd name="T11" fmla="*/ 0 h 640"/>
              <a:gd name="T12" fmla="*/ 2147483647 w 1472"/>
              <a:gd name="T13" fmla="*/ 2147483647 h 640"/>
              <a:gd name="T14" fmla="*/ 2147483647 w 1472"/>
              <a:gd name="T15" fmla="*/ 2147483647 h 640"/>
              <a:gd name="T16" fmla="*/ 2147483647 w 1472"/>
              <a:gd name="T17" fmla="*/ 2147483647 h 640"/>
              <a:gd name="T18" fmla="*/ 2147483647 w 1472"/>
              <a:gd name="T19" fmla="*/ 2147483647 h 640"/>
              <a:gd name="T20" fmla="*/ 2147483647 w 1472"/>
              <a:gd name="T21" fmla="*/ 2147483647 h 6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72"/>
              <a:gd name="T34" fmla="*/ 0 h 640"/>
              <a:gd name="T35" fmla="*/ 1472 w 1472"/>
              <a:gd name="T36" fmla="*/ 640 h 6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72" h="640">
                <a:moveTo>
                  <a:pt x="0" y="56"/>
                </a:moveTo>
                <a:lnTo>
                  <a:pt x="176" y="376"/>
                </a:lnTo>
                <a:lnTo>
                  <a:pt x="760" y="384"/>
                </a:lnTo>
                <a:lnTo>
                  <a:pt x="744" y="208"/>
                </a:lnTo>
                <a:lnTo>
                  <a:pt x="768" y="144"/>
                </a:lnTo>
                <a:lnTo>
                  <a:pt x="976" y="0"/>
                </a:lnTo>
                <a:lnTo>
                  <a:pt x="1336" y="56"/>
                </a:lnTo>
                <a:lnTo>
                  <a:pt x="1368" y="152"/>
                </a:lnTo>
                <a:lnTo>
                  <a:pt x="1408" y="640"/>
                </a:lnTo>
                <a:lnTo>
                  <a:pt x="1472" y="632"/>
                </a:lnTo>
                <a:lnTo>
                  <a:pt x="1432" y="56"/>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59" name="Rectangle 8"/>
          <p:cNvSpPr>
            <a:spLocks noChangeArrowheads="1"/>
          </p:cNvSpPr>
          <p:nvPr/>
        </p:nvSpPr>
        <p:spPr bwMode="auto">
          <a:xfrm>
            <a:off x="6121400" y="3395663"/>
            <a:ext cx="865188" cy="151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0" name="Rectangle 9"/>
          <p:cNvSpPr>
            <a:spLocks noChangeArrowheads="1"/>
          </p:cNvSpPr>
          <p:nvPr/>
        </p:nvSpPr>
        <p:spPr bwMode="auto">
          <a:xfrm>
            <a:off x="6934200" y="3352800"/>
            <a:ext cx="630238"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1" name="Rectangle 10"/>
          <p:cNvSpPr>
            <a:spLocks noChangeArrowheads="1"/>
          </p:cNvSpPr>
          <p:nvPr/>
        </p:nvSpPr>
        <p:spPr bwMode="auto">
          <a:xfrm>
            <a:off x="7820025" y="3327400"/>
            <a:ext cx="541338" cy="733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2" name="Rectangle 11"/>
          <p:cNvSpPr>
            <a:spLocks noChangeArrowheads="1"/>
          </p:cNvSpPr>
          <p:nvPr/>
        </p:nvSpPr>
        <p:spPr bwMode="auto">
          <a:xfrm>
            <a:off x="6313488" y="4760913"/>
            <a:ext cx="44450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3" name="Rectangle 12"/>
          <p:cNvSpPr>
            <a:spLocks noChangeArrowheads="1"/>
          </p:cNvSpPr>
          <p:nvPr/>
        </p:nvSpPr>
        <p:spPr bwMode="auto">
          <a:xfrm>
            <a:off x="7532688" y="3338513"/>
            <a:ext cx="323850" cy="233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4" name="Rectangle 13"/>
          <p:cNvSpPr>
            <a:spLocks noChangeArrowheads="1"/>
          </p:cNvSpPr>
          <p:nvPr/>
        </p:nvSpPr>
        <p:spPr bwMode="auto">
          <a:xfrm rot="-1726901">
            <a:off x="6224588" y="4870450"/>
            <a:ext cx="134937" cy="260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5" name="Rectangle 14"/>
          <p:cNvSpPr>
            <a:spLocks noChangeArrowheads="1"/>
          </p:cNvSpPr>
          <p:nvPr/>
        </p:nvSpPr>
        <p:spPr bwMode="auto">
          <a:xfrm>
            <a:off x="6138863" y="4910138"/>
            <a:ext cx="450850" cy="1052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6" name="Rectangle 15"/>
          <p:cNvSpPr>
            <a:spLocks noChangeArrowheads="1"/>
          </p:cNvSpPr>
          <p:nvPr/>
        </p:nvSpPr>
        <p:spPr bwMode="auto">
          <a:xfrm>
            <a:off x="7977188" y="4003675"/>
            <a:ext cx="414337" cy="1001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7" name="Rectangle 16"/>
          <p:cNvSpPr>
            <a:spLocks noChangeArrowheads="1"/>
          </p:cNvSpPr>
          <p:nvPr/>
        </p:nvSpPr>
        <p:spPr bwMode="auto">
          <a:xfrm>
            <a:off x="8120063" y="4772025"/>
            <a:ext cx="234950"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8" name="Rectangle 17"/>
          <p:cNvSpPr>
            <a:spLocks noChangeArrowheads="1"/>
          </p:cNvSpPr>
          <p:nvPr/>
        </p:nvSpPr>
        <p:spPr bwMode="auto">
          <a:xfrm>
            <a:off x="8089900" y="4921250"/>
            <a:ext cx="120650" cy="112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69" name="Rectangle 18"/>
          <p:cNvSpPr>
            <a:spLocks noChangeArrowheads="1"/>
          </p:cNvSpPr>
          <p:nvPr/>
        </p:nvSpPr>
        <p:spPr bwMode="auto">
          <a:xfrm>
            <a:off x="8108950" y="5245100"/>
            <a:ext cx="95250" cy="153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0" name="Rectangle 19"/>
          <p:cNvSpPr>
            <a:spLocks noChangeArrowheads="1"/>
          </p:cNvSpPr>
          <p:nvPr/>
        </p:nvSpPr>
        <p:spPr bwMode="auto">
          <a:xfrm>
            <a:off x="6937375" y="4032250"/>
            <a:ext cx="474663" cy="296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1" name="Rectangle 20"/>
          <p:cNvSpPr>
            <a:spLocks noChangeArrowheads="1"/>
          </p:cNvSpPr>
          <p:nvPr/>
        </p:nvSpPr>
        <p:spPr bwMode="auto">
          <a:xfrm rot="2175154">
            <a:off x="7364413" y="4038600"/>
            <a:ext cx="125412"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2" name="Rectangle 21"/>
          <p:cNvSpPr>
            <a:spLocks noChangeArrowheads="1"/>
          </p:cNvSpPr>
          <p:nvPr/>
        </p:nvSpPr>
        <p:spPr bwMode="auto">
          <a:xfrm rot="-1883177">
            <a:off x="7893050" y="4021138"/>
            <a:ext cx="125413"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3" name="Rectangle 22"/>
          <p:cNvSpPr>
            <a:spLocks noChangeArrowheads="1"/>
          </p:cNvSpPr>
          <p:nvPr/>
        </p:nvSpPr>
        <p:spPr bwMode="auto">
          <a:xfrm rot="-1847049">
            <a:off x="6673850" y="4852988"/>
            <a:ext cx="287338" cy="125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4" name="Rectangle 23"/>
          <p:cNvSpPr>
            <a:spLocks noChangeArrowheads="1"/>
          </p:cNvSpPr>
          <p:nvPr/>
        </p:nvSpPr>
        <p:spPr bwMode="auto">
          <a:xfrm rot="1462136">
            <a:off x="6926263" y="4276725"/>
            <a:ext cx="119062" cy="188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5" name="Rectangle 24"/>
          <p:cNvSpPr>
            <a:spLocks noChangeArrowheads="1"/>
          </p:cNvSpPr>
          <p:nvPr/>
        </p:nvSpPr>
        <p:spPr bwMode="auto">
          <a:xfrm>
            <a:off x="7004050" y="4192588"/>
            <a:ext cx="192088"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76" name="Freeform 25"/>
          <p:cNvSpPr>
            <a:spLocks/>
          </p:cNvSpPr>
          <p:nvPr/>
        </p:nvSpPr>
        <p:spPr bwMode="auto">
          <a:xfrm>
            <a:off x="6943725" y="4624388"/>
            <a:ext cx="347663" cy="746125"/>
          </a:xfrm>
          <a:custGeom>
            <a:avLst/>
            <a:gdLst>
              <a:gd name="T0" fmla="*/ 0 w 464"/>
              <a:gd name="T1" fmla="*/ 2147483647 h 1048"/>
              <a:gd name="T2" fmla="*/ 2147483647 w 464"/>
              <a:gd name="T3" fmla="*/ 2147483647 h 1048"/>
              <a:gd name="T4" fmla="*/ 2147483647 w 464"/>
              <a:gd name="T5" fmla="*/ 2147483647 h 1048"/>
              <a:gd name="T6" fmla="*/ 2147483647 w 464"/>
              <a:gd name="T7" fmla="*/ 2147483647 h 1048"/>
              <a:gd name="T8" fmla="*/ 2147483647 w 464"/>
              <a:gd name="T9" fmla="*/ 2147483647 h 1048"/>
              <a:gd name="T10" fmla="*/ 2147483647 w 464"/>
              <a:gd name="T11" fmla="*/ 2147483647 h 1048"/>
              <a:gd name="T12" fmla="*/ 2147483647 w 464"/>
              <a:gd name="T13" fmla="*/ 2147483647 h 1048"/>
              <a:gd name="T14" fmla="*/ 2147483647 w 464"/>
              <a:gd name="T15" fmla="*/ 0 h 1048"/>
              <a:gd name="T16" fmla="*/ 0 w 464"/>
              <a:gd name="T17" fmla="*/ 2147483647 h 10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4"/>
              <a:gd name="T28" fmla="*/ 0 h 1048"/>
              <a:gd name="T29" fmla="*/ 464 w 464"/>
              <a:gd name="T30" fmla="*/ 1048 h 10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4" h="1048">
                <a:moveTo>
                  <a:pt x="0" y="416"/>
                </a:moveTo>
                <a:lnTo>
                  <a:pt x="360" y="480"/>
                </a:lnTo>
                <a:lnTo>
                  <a:pt x="416" y="1048"/>
                </a:lnTo>
                <a:lnTo>
                  <a:pt x="464" y="1032"/>
                </a:lnTo>
                <a:lnTo>
                  <a:pt x="416" y="432"/>
                </a:lnTo>
                <a:lnTo>
                  <a:pt x="264" y="336"/>
                </a:lnTo>
                <a:lnTo>
                  <a:pt x="120" y="224"/>
                </a:lnTo>
                <a:lnTo>
                  <a:pt x="24" y="0"/>
                </a:lnTo>
                <a:lnTo>
                  <a:pt x="0" y="4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7" name="Freeform 26"/>
          <p:cNvSpPr>
            <a:spLocks/>
          </p:cNvSpPr>
          <p:nvPr/>
        </p:nvSpPr>
        <p:spPr bwMode="auto">
          <a:xfrm>
            <a:off x="6570663" y="5216525"/>
            <a:ext cx="96837" cy="534988"/>
          </a:xfrm>
          <a:custGeom>
            <a:avLst/>
            <a:gdLst>
              <a:gd name="T0" fmla="*/ 0 w 128"/>
              <a:gd name="T1" fmla="*/ 0 h 752"/>
              <a:gd name="T2" fmla="*/ 2147483647 w 128"/>
              <a:gd name="T3" fmla="*/ 2147483647 h 752"/>
              <a:gd name="T4" fmla="*/ 2147483647 w 128"/>
              <a:gd name="T5" fmla="*/ 2147483647 h 752"/>
              <a:gd name="T6" fmla="*/ 2147483647 w 128"/>
              <a:gd name="T7" fmla="*/ 2147483647 h 752"/>
              <a:gd name="T8" fmla="*/ 0 60000 65536"/>
              <a:gd name="T9" fmla="*/ 0 60000 65536"/>
              <a:gd name="T10" fmla="*/ 0 60000 65536"/>
              <a:gd name="T11" fmla="*/ 0 60000 65536"/>
              <a:gd name="T12" fmla="*/ 0 w 128"/>
              <a:gd name="T13" fmla="*/ 0 h 752"/>
              <a:gd name="T14" fmla="*/ 128 w 128"/>
              <a:gd name="T15" fmla="*/ 752 h 752"/>
            </a:gdLst>
            <a:ahLst/>
            <a:cxnLst>
              <a:cxn ang="T8">
                <a:pos x="T0" y="T1"/>
              </a:cxn>
              <a:cxn ang="T9">
                <a:pos x="T2" y="T3"/>
              </a:cxn>
              <a:cxn ang="T10">
                <a:pos x="T4" y="T5"/>
              </a:cxn>
              <a:cxn ang="T11">
                <a:pos x="T6" y="T7"/>
              </a:cxn>
            </a:cxnLst>
            <a:rect l="T12" t="T13" r="T14" b="T15"/>
            <a:pathLst>
              <a:path w="128" h="752">
                <a:moveTo>
                  <a:pt x="0" y="0"/>
                </a:moveTo>
                <a:cubicBezTo>
                  <a:pt x="14" y="200"/>
                  <a:pt x="28" y="400"/>
                  <a:pt x="40" y="512"/>
                </a:cubicBezTo>
                <a:cubicBezTo>
                  <a:pt x="52" y="624"/>
                  <a:pt x="57" y="632"/>
                  <a:pt x="72" y="672"/>
                </a:cubicBezTo>
                <a:cubicBezTo>
                  <a:pt x="87" y="712"/>
                  <a:pt x="107" y="732"/>
                  <a:pt x="128" y="752"/>
                </a:cubicBez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178" name="Freeform 27"/>
          <p:cNvSpPr>
            <a:spLocks/>
          </p:cNvSpPr>
          <p:nvPr/>
        </p:nvSpPr>
        <p:spPr bwMode="auto">
          <a:xfrm>
            <a:off x="8153400" y="5095875"/>
            <a:ext cx="268288" cy="1104900"/>
          </a:xfrm>
          <a:custGeom>
            <a:avLst/>
            <a:gdLst>
              <a:gd name="T0" fmla="*/ 2147483647 w 357"/>
              <a:gd name="T1" fmla="*/ 2147483647 h 1552"/>
              <a:gd name="T2" fmla="*/ 2147483647 w 357"/>
              <a:gd name="T3" fmla="*/ 2147483647 h 1552"/>
              <a:gd name="T4" fmla="*/ 2147483647 w 357"/>
              <a:gd name="T5" fmla="*/ 2147483647 h 1552"/>
              <a:gd name="T6" fmla="*/ 2147483647 w 357"/>
              <a:gd name="T7" fmla="*/ 2147483647 h 1552"/>
              <a:gd name="T8" fmla="*/ 2147483647 w 357"/>
              <a:gd name="T9" fmla="*/ 2147483647 h 1552"/>
              <a:gd name="T10" fmla="*/ 2147483647 w 357"/>
              <a:gd name="T11" fmla="*/ 2147483647 h 1552"/>
              <a:gd name="T12" fmla="*/ 2147483647 w 357"/>
              <a:gd name="T13" fmla="*/ 2147483647 h 1552"/>
              <a:gd name="T14" fmla="*/ 2147483647 w 357"/>
              <a:gd name="T15" fmla="*/ 2147483647 h 1552"/>
              <a:gd name="T16" fmla="*/ 2147483647 w 357"/>
              <a:gd name="T17" fmla="*/ 2147483647 h 1552"/>
              <a:gd name="T18" fmla="*/ 2147483647 w 357"/>
              <a:gd name="T19" fmla="*/ 2147483647 h 1552"/>
              <a:gd name="T20" fmla="*/ 2147483647 w 357"/>
              <a:gd name="T21" fmla="*/ 2147483647 h 1552"/>
              <a:gd name="T22" fmla="*/ 2147483647 w 357"/>
              <a:gd name="T23" fmla="*/ 2147483647 h 1552"/>
              <a:gd name="T24" fmla="*/ 2147483647 w 357"/>
              <a:gd name="T25" fmla="*/ 2147483647 h 1552"/>
              <a:gd name="T26" fmla="*/ 2147483647 w 357"/>
              <a:gd name="T27" fmla="*/ 2147483647 h 1552"/>
              <a:gd name="T28" fmla="*/ 2147483647 w 357"/>
              <a:gd name="T29" fmla="*/ 2147483647 h 1552"/>
              <a:gd name="T30" fmla="*/ 2147483647 w 357"/>
              <a:gd name="T31" fmla="*/ 2147483647 h 1552"/>
              <a:gd name="T32" fmla="*/ 2147483647 w 357"/>
              <a:gd name="T33" fmla="*/ 2147483647 h 15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57"/>
              <a:gd name="T52" fmla="*/ 0 h 1552"/>
              <a:gd name="T53" fmla="*/ 357 w 357"/>
              <a:gd name="T54" fmla="*/ 1552 h 15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57" h="1552">
                <a:moveTo>
                  <a:pt x="4" y="521"/>
                </a:moveTo>
                <a:cubicBezTo>
                  <a:pt x="0" y="585"/>
                  <a:pt x="35" y="564"/>
                  <a:pt x="52" y="585"/>
                </a:cubicBezTo>
                <a:cubicBezTo>
                  <a:pt x="69" y="606"/>
                  <a:pt x="95" y="625"/>
                  <a:pt x="108" y="649"/>
                </a:cubicBezTo>
                <a:cubicBezTo>
                  <a:pt x="121" y="673"/>
                  <a:pt x="132" y="700"/>
                  <a:pt x="132" y="729"/>
                </a:cubicBezTo>
                <a:cubicBezTo>
                  <a:pt x="132" y="758"/>
                  <a:pt x="115" y="800"/>
                  <a:pt x="108" y="825"/>
                </a:cubicBezTo>
                <a:cubicBezTo>
                  <a:pt x="101" y="850"/>
                  <a:pt x="93" y="862"/>
                  <a:pt x="92" y="881"/>
                </a:cubicBezTo>
                <a:cubicBezTo>
                  <a:pt x="91" y="900"/>
                  <a:pt x="103" y="918"/>
                  <a:pt x="100" y="937"/>
                </a:cubicBezTo>
                <a:cubicBezTo>
                  <a:pt x="97" y="956"/>
                  <a:pt x="83" y="976"/>
                  <a:pt x="76" y="993"/>
                </a:cubicBezTo>
                <a:cubicBezTo>
                  <a:pt x="69" y="1010"/>
                  <a:pt x="56" y="1025"/>
                  <a:pt x="60" y="1041"/>
                </a:cubicBezTo>
                <a:cubicBezTo>
                  <a:pt x="64" y="1057"/>
                  <a:pt x="84" y="1066"/>
                  <a:pt x="100" y="1089"/>
                </a:cubicBezTo>
                <a:cubicBezTo>
                  <a:pt x="116" y="1112"/>
                  <a:pt x="145" y="1144"/>
                  <a:pt x="156" y="1177"/>
                </a:cubicBezTo>
                <a:cubicBezTo>
                  <a:pt x="167" y="1210"/>
                  <a:pt x="165" y="1262"/>
                  <a:pt x="164" y="1289"/>
                </a:cubicBezTo>
                <a:cubicBezTo>
                  <a:pt x="163" y="1316"/>
                  <a:pt x="121" y="1325"/>
                  <a:pt x="148" y="1337"/>
                </a:cubicBezTo>
                <a:cubicBezTo>
                  <a:pt x="175" y="1349"/>
                  <a:pt x="296" y="1552"/>
                  <a:pt x="324" y="1361"/>
                </a:cubicBezTo>
                <a:cubicBezTo>
                  <a:pt x="352" y="1170"/>
                  <a:pt x="357" y="386"/>
                  <a:pt x="316" y="193"/>
                </a:cubicBezTo>
                <a:cubicBezTo>
                  <a:pt x="275" y="0"/>
                  <a:pt x="127" y="145"/>
                  <a:pt x="76" y="201"/>
                </a:cubicBezTo>
                <a:cubicBezTo>
                  <a:pt x="25" y="257"/>
                  <a:pt x="8" y="457"/>
                  <a:pt x="4" y="5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79" name="Oval 28"/>
          <p:cNvSpPr>
            <a:spLocks noChangeArrowheads="1"/>
          </p:cNvSpPr>
          <p:nvPr/>
        </p:nvSpPr>
        <p:spPr bwMode="auto">
          <a:xfrm>
            <a:off x="6827838" y="2751138"/>
            <a:ext cx="203200" cy="203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0" name="Line 29"/>
          <p:cNvSpPr>
            <a:spLocks noChangeShapeType="1"/>
          </p:cNvSpPr>
          <p:nvPr/>
        </p:nvSpPr>
        <p:spPr bwMode="auto">
          <a:xfrm>
            <a:off x="6756400" y="2857500"/>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1" name="Line 30"/>
          <p:cNvSpPr>
            <a:spLocks noChangeShapeType="1"/>
          </p:cNvSpPr>
          <p:nvPr/>
        </p:nvSpPr>
        <p:spPr bwMode="auto">
          <a:xfrm rot="5400000">
            <a:off x="6745288" y="2855913"/>
            <a:ext cx="368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2" name="Line 31"/>
          <p:cNvSpPr>
            <a:spLocks noChangeShapeType="1"/>
          </p:cNvSpPr>
          <p:nvPr/>
        </p:nvSpPr>
        <p:spPr bwMode="auto">
          <a:xfrm flipV="1">
            <a:off x="6804025" y="2708275"/>
            <a:ext cx="26670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3" name="Line 32"/>
          <p:cNvSpPr>
            <a:spLocks noChangeShapeType="1"/>
          </p:cNvSpPr>
          <p:nvPr/>
        </p:nvSpPr>
        <p:spPr bwMode="auto">
          <a:xfrm>
            <a:off x="6794500" y="2713038"/>
            <a:ext cx="271463" cy="271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184" name="Text Box 33"/>
          <p:cNvSpPr txBox="1">
            <a:spLocks noChangeArrowheads="1"/>
          </p:cNvSpPr>
          <p:nvPr/>
        </p:nvSpPr>
        <p:spPr bwMode="auto">
          <a:xfrm>
            <a:off x="7239000" y="2590800"/>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Lighting</a:t>
            </a:r>
          </a:p>
        </p:txBody>
      </p:sp>
      <p:sp>
        <p:nvSpPr>
          <p:cNvPr id="177185" name="Text Box 34"/>
          <p:cNvSpPr txBox="1">
            <a:spLocks noChangeArrowheads="1"/>
          </p:cNvSpPr>
          <p:nvPr/>
        </p:nvSpPr>
        <p:spPr bwMode="auto">
          <a:xfrm>
            <a:off x="5867400" y="4487863"/>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a:latin typeface="Arial" panose="020B0604020202020204" pitchFamily="34" charset="0"/>
              </a:rPr>
              <a:t>Scene</a:t>
            </a:r>
          </a:p>
        </p:txBody>
      </p:sp>
      <p:sp>
        <p:nvSpPr>
          <p:cNvPr id="177186" name="Text Box 35"/>
          <p:cNvSpPr txBox="1">
            <a:spLocks noChangeArrowheads="1"/>
          </p:cNvSpPr>
          <p:nvPr/>
        </p:nvSpPr>
        <p:spPr bwMode="auto">
          <a:xfrm>
            <a:off x="4186238" y="1697038"/>
            <a:ext cx="1087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Camera</a:t>
            </a:r>
          </a:p>
        </p:txBody>
      </p:sp>
      <p:sp>
        <p:nvSpPr>
          <p:cNvPr id="177187" name="Rectangle 36"/>
          <p:cNvSpPr>
            <a:spLocks noChangeArrowheads="1"/>
          </p:cNvSpPr>
          <p:nvPr/>
        </p:nvSpPr>
        <p:spPr bwMode="auto">
          <a:xfrm rot="2172365">
            <a:off x="4267200" y="2286000"/>
            <a:ext cx="793750" cy="452438"/>
          </a:xfrm>
          <a:prstGeom prst="rect">
            <a:avLst/>
          </a:prstGeom>
          <a:solidFill>
            <a:srgbClr val="EC7600"/>
          </a:solidFill>
          <a:ln w="28575">
            <a:solidFill>
              <a:srgbClr val="4D4D4D"/>
            </a:solidFill>
            <a:miter lim="800000"/>
            <a:headEnd type="none" w="sm" len="sm"/>
            <a:tailEnd type="none" w="sm" len="sm"/>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88" name="AutoShape 37"/>
          <p:cNvSpPr>
            <a:spLocks noChangeArrowheads="1"/>
          </p:cNvSpPr>
          <p:nvPr/>
        </p:nvSpPr>
        <p:spPr bwMode="auto">
          <a:xfrm rot="7572365">
            <a:off x="4944269" y="2718594"/>
            <a:ext cx="452438" cy="3302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EC7600"/>
          </a:solidFill>
          <a:ln w="28575">
            <a:solidFill>
              <a:srgbClr val="4D4D4D"/>
            </a:solidFill>
            <a:miter lim="800000"/>
            <a:headEnd type="none" w="sm" len="sm"/>
            <a:tailEnd type="none" w="sm" len="sm"/>
          </a:ln>
        </p:spPr>
        <p:txBody>
          <a:bodyPr wrap="none" anchor="ctr"/>
          <a:lstStyle/>
          <a:p>
            <a:endParaRPr lang="en-US"/>
          </a:p>
        </p:txBody>
      </p:sp>
      <p:sp>
        <p:nvSpPr>
          <p:cNvPr id="177189" name="Rectangle 38"/>
          <p:cNvSpPr>
            <a:spLocks noChangeArrowheads="1"/>
          </p:cNvSpPr>
          <p:nvPr/>
        </p:nvSpPr>
        <p:spPr bwMode="auto">
          <a:xfrm>
            <a:off x="1549400" y="4191000"/>
            <a:ext cx="1651000" cy="12319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0" name="AutoShape 39"/>
          <p:cNvSpPr>
            <a:spLocks noChangeArrowheads="1"/>
          </p:cNvSpPr>
          <p:nvPr/>
        </p:nvSpPr>
        <p:spPr bwMode="auto">
          <a:xfrm>
            <a:off x="1651000" y="4271963"/>
            <a:ext cx="1447800" cy="1081087"/>
          </a:xfrm>
          <a:prstGeom prst="roundRect">
            <a:avLst>
              <a:gd name="adj" fmla="val 16667"/>
            </a:avLst>
          </a:prstGeom>
          <a:solidFill>
            <a:srgbClr val="9999FF"/>
          </a:solidFill>
          <a:ln w="1905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en-US" altLang="en-US" sz="2400">
              <a:latin typeface="Arial" panose="020B0604020202020204" pitchFamily="34" charset="0"/>
            </a:endParaRPr>
          </a:p>
        </p:txBody>
      </p:sp>
      <p:sp>
        <p:nvSpPr>
          <p:cNvPr id="177191" name="Rectangle 40"/>
          <p:cNvSpPr>
            <a:spLocks noChangeArrowheads="1"/>
          </p:cNvSpPr>
          <p:nvPr/>
        </p:nvSpPr>
        <p:spPr bwMode="auto">
          <a:xfrm>
            <a:off x="1397000" y="5486400"/>
            <a:ext cx="1943100" cy="114300"/>
          </a:xfrm>
          <a:prstGeom prst="rect">
            <a:avLst/>
          </a:prstGeom>
          <a:solidFill>
            <a:srgbClr val="FFC145"/>
          </a:solidFill>
          <a:ln w="19050">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192" name="Text Box 41"/>
          <p:cNvSpPr txBox="1">
            <a:spLocks noChangeArrowheads="1"/>
          </p:cNvSpPr>
          <p:nvPr/>
        </p:nvSpPr>
        <p:spPr bwMode="auto">
          <a:xfrm>
            <a:off x="1785938" y="3743325"/>
            <a:ext cx="129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Computer</a:t>
            </a:r>
          </a:p>
        </p:txBody>
      </p:sp>
      <p:cxnSp>
        <p:nvCxnSpPr>
          <p:cNvPr id="177193" name="AutoShape 42"/>
          <p:cNvCxnSpPr>
            <a:cxnSpLocks noChangeShapeType="1"/>
            <a:stCxn id="177187" idx="1"/>
            <a:endCxn id="177189" idx="1"/>
          </p:cNvCxnSpPr>
          <p:nvPr/>
        </p:nvCxnSpPr>
        <p:spPr bwMode="auto">
          <a:xfrm rot="10800000" flipV="1">
            <a:off x="1539875" y="2268538"/>
            <a:ext cx="2792413" cy="2538412"/>
          </a:xfrm>
          <a:prstGeom prst="bentConnector3">
            <a:avLst>
              <a:gd name="adj1" fmla="val 107847"/>
            </a:avLst>
          </a:prstGeom>
          <a:noFill/>
          <a:ln w="12700">
            <a:solidFill>
              <a:schemeClr val="bg1"/>
            </a:solidFill>
            <a:miter lim="800000"/>
            <a:headEnd/>
            <a:tailEnd type="triangle" w="med" len="med"/>
          </a:ln>
          <a:extLst>
            <a:ext uri="{909E8E84-426E-40DD-AFC4-6F175D3DCCD1}">
              <a14:hiddenFill xmlns:a14="http://schemas.microsoft.com/office/drawing/2010/main">
                <a:noFill/>
              </a14:hiddenFill>
            </a:ext>
          </a:extLst>
        </p:spPr>
      </p:cxnSp>
      <p:sp>
        <p:nvSpPr>
          <p:cNvPr id="177194" name="Oval 43"/>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grpSp>
        <p:nvGrpSpPr>
          <p:cNvPr id="177195" name="Group 44"/>
          <p:cNvGrpSpPr>
            <a:grpSpLocks/>
          </p:cNvGrpSpPr>
          <p:nvPr/>
        </p:nvGrpSpPr>
        <p:grpSpPr bwMode="auto">
          <a:xfrm>
            <a:off x="5867400" y="2990850"/>
            <a:ext cx="2057400" cy="2459038"/>
            <a:chOff x="3288" y="1859"/>
            <a:chExt cx="1296" cy="1549"/>
          </a:xfrm>
        </p:grpSpPr>
        <p:sp>
          <p:nvSpPr>
            <p:cNvPr id="177196" name="Line 45"/>
            <p:cNvSpPr>
              <a:spLocks noChangeShapeType="1"/>
            </p:cNvSpPr>
            <p:nvPr/>
          </p:nvSpPr>
          <p:spPr bwMode="auto">
            <a:xfrm flipH="1" flipV="1">
              <a:off x="3800" y="2760"/>
              <a:ext cx="192" cy="10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7" name="Line 46"/>
            <p:cNvSpPr>
              <a:spLocks noChangeShapeType="1"/>
            </p:cNvSpPr>
            <p:nvPr/>
          </p:nvSpPr>
          <p:spPr bwMode="auto">
            <a:xfrm flipH="1" flipV="1">
              <a:off x="3796" y="2860"/>
              <a:ext cx="196" cy="0"/>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198" name="Line 47"/>
            <p:cNvSpPr>
              <a:spLocks noChangeShapeType="1"/>
            </p:cNvSpPr>
            <p:nvPr/>
          </p:nvSpPr>
          <p:spPr bwMode="auto">
            <a:xfrm flipH="1" flipV="1">
              <a:off x="3880" y="2688"/>
              <a:ext cx="108" cy="176"/>
            </a:xfrm>
            <a:prstGeom prst="line">
              <a:avLst/>
            </a:prstGeom>
            <a:noFill/>
            <a:ln w="9525">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77199" name="Group 48"/>
            <p:cNvGrpSpPr>
              <a:grpSpLocks/>
            </p:cNvGrpSpPr>
            <p:nvPr/>
          </p:nvGrpSpPr>
          <p:grpSpPr bwMode="auto">
            <a:xfrm>
              <a:off x="3288" y="1859"/>
              <a:ext cx="1296" cy="1549"/>
              <a:chOff x="3288" y="1859"/>
              <a:chExt cx="1296" cy="1549"/>
            </a:xfrm>
          </p:grpSpPr>
          <p:sp>
            <p:nvSpPr>
              <p:cNvPr id="177200" name="Oval 49"/>
              <p:cNvSpPr>
                <a:spLocks noChangeArrowheads="1"/>
              </p:cNvSpPr>
              <p:nvPr/>
            </p:nvSpPr>
            <p:spPr bwMode="auto">
              <a:xfrm>
                <a:off x="3288" y="2144"/>
                <a:ext cx="1296" cy="1264"/>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1" name="Text Box 50"/>
              <p:cNvSpPr txBox="1">
                <a:spLocks noChangeArrowheads="1"/>
              </p:cNvSpPr>
              <p:nvPr/>
            </p:nvSpPr>
            <p:spPr bwMode="auto">
              <a:xfrm>
                <a:off x="3412" y="1859"/>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000">
                  <a:latin typeface="Arial" panose="020B0604020202020204" pitchFamily="34" charset="0"/>
                </a:endParaRPr>
              </a:p>
            </p:txBody>
          </p:sp>
        </p:grpSp>
      </p:grpSp>
      <p:grpSp>
        <p:nvGrpSpPr>
          <p:cNvPr id="177202" name="Group 51"/>
          <p:cNvGrpSpPr>
            <a:grpSpLocks/>
          </p:cNvGrpSpPr>
          <p:nvPr/>
        </p:nvGrpSpPr>
        <p:grpSpPr bwMode="auto">
          <a:xfrm>
            <a:off x="1196975" y="3644900"/>
            <a:ext cx="2678113" cy="2614613"/>
            <a:chOff x="338" y="2360"/>
            <a:chExt cx="1687" cy="1647"/>
          </a:xfrm>
        </p:grpSpPr>
        <p:sp>
          <p:nvSpPr>
            <p:cNvPr id="177203" name="Oval 52"/>
            <p:cNvSpPr>
              <a:spLocks noChangeArrowheads="1"/>
            </p:cNvSpPr>
            <p:nvPr/>
          </p:nvSpPr>
          <p:spPr bwMode="auto">
            <a:xfrm>
              <a:off x="384" y="2360"/>
              <a:ext cx="1368" cy="1392"/>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4" name="Text Box 53"/>
            <p:cNvSpPr txBox="1">
              <a:spLocks noChangeArrowheads="1"/>
            </p:cNvSpPr>
            <p:nvPr/>
          </p:nvSpPr>
          <p:spPr bwMode="auto">
            <a:xfrm>
              <a:off x="338" y="3757"/>
              <a:ext cx="16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   Scene Interpretation</a:t>
              </a:r>
            </a:p>
          </p:txBody>
        </p:sp>
      </p:grpSp>
      <p:sp>
        <p:nvSpPr>
          <p:cNvPr id="177205" name="Oval 54"/>
          <p:cNvSpPr>
            <a:spLocks noChangeArrowheads="1"/>
          </p:cNvSpPr>
          <p:nvPr/>
        </p:nvSpPr>
        <p:spPr bwMode="auto">
          <a:xfrm>
            <a:off x="3746500" y="1395413"/>
            <a:ext cx="2057400" cy="2006600"/>
          </a:xfrm>
          <a:prstGeom prst="ellipse">
            <a:avLst/>
          </a:prstGeom>
          <a:noFill/>
          <a:ln w="285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6" name="Freeform 55"/>
          <p:cNvSpPr>
            <a:spLocks/>
          </p:cNvSpPr>
          <p:nvPr/>
        </p:nvSpPr>
        <p:spPr bwMode="auto">
          <a:xfrm>
            <a:off x="6205538" y="5740400"/>
            <a:ext cx="2112962" cy="433388"/>
          </a:xfrm>
          <a:custGeom>
            <a:avLst/>
            <a:gdLst>
              <a:gd name="T0" fmla="*/ 0 w 2816"/>
              <a:gd name="T1" fmla="*/ 2147483647 h 608"/>
              <a:gd name="T2" fmla="*/ 2147483647 w 2816"/>
              <a:gd name="T3" fmla="*/ 2147483647 h 608"/>
              <a:gd name="T4" fmla="*/ 2147483647 w 2816"/>
              <a:gd name="T5" fmla="*/ 2147483647 h 608"/>
              <a:gd name="T6" fmla="*/ 2147483647 w 2816"/>
              <a:gd name="T7" fmla="*/ 2147483647 h 608"/>
              <a:gd name="T8" fmla="*/ 2147483647 w 2816"/>
              <a:gd name="T9" fmla="*/ 2147483647 h 608"/>
              <a:gd name="T10" fmla="*/ 2147483647 w 2816"/>
              <a:gd name="T11" fmla="*/ 2147483647 h 608"/>
              <a:gd name="T12" fmla="*/ 2147483647 w 2816"/>
              <a:gd name="T13" fmla="*/ 2147483647 h 608"/>
              <a:gd name="T14" fmla="*/ 2147483647 w 2816"/>
              <a:gd name="T15" fmla="*/ 2147483647 h 608"/>
              <a:gd name="T16" fmla="*/ 2147483647 w 2816"/>
              <a:gd name="T17" fmla="*/ 2147483647 h 608"/>
              <a:gd name="T18" fmla="*/ 2147483647 w 2816"/>
              <a:gd name="T19" fmla="*/ 0 h 608"/>
              <a:gd name="T20" fmla="*/ 2147483647 w 2816"/>
              <a:gd name="T21" fmla="*/ 2147483647 h 608"/>
              <a:gd name="T22" fmla="*/ 2147483647 w 2816"/>
              <a:gd name="T23" fmla="*/ 2147483647 h 608"/>
              <a:gd name="T24" fmla="*/ 2147483647 w 2816"/>
              <a:gd name="T25" fmla="*/ 2147483647 h 608"/>
              <a:gd name="T26" fmla="*/ 2147483647 w 2816"/>
              <a:gd name="T27" fmla="*/ 2147483647 h 608"/>
              <a:gd name="T28" fmla="*/ 2147483647 w 2816"/>
              <a:gd name="T29" fmla="*/ 2147483647 h 608"/>
              <a:gd name="T30" fmla="*/ 2147483647 w 2816"/>
              <a:gd name="T31" fmla="*/ 2147483647 h 608"/>
              <a:gd name="T32" fmla="*/ 2147483647 w 2816"/>
              <a:gd name="T33" fmla="*/ 2147483647 h 608"/>
              <a:gd name="T34" fmla="*/ 2147483647 w 2816"/>
              <a:gd name="T35" fmla="*/ 2147483647 h 608"/>
              <a:gd name="T36" fmla="*/ 2147483647 w 2816"/>
              <a:gd name="T37" fmla="*/ 2147483647 h 608"/>
              <a:gd name="T38" fmla="*/ 2147483647 w 2816"/>
              <a:gd name="T39" fmla="*/ 2147483647 h 608"/>
              <a:gd name="T40" fmla="*/ 2147483647 w 2816"/>
              <a:gd name="T41" fmla="*/ 2147483647 h 608"/>
              <a:gd name="T42" fmla="*/ 2147483647 w 2816"/>
              <a:gd name="T43" fmla="*/ 2147483647 h 608"/>
              <a:gd name="T44" fmla="*/ 2147483647 w 2816"/>
              <a:gd name="T45" fmla="*/ 2147483647 h 608"/>
              <a:gd name="T46" fmla="*/ 2147483647 w 2816"/>
              <a:gd name="T47" fmla="*/ 2147483647 h 608"/>
              <a:gd name="T48" fmla="*/ 2147483647 w 2816"/>
              <a:gd name="T49" fmla="*/ 2147483647 h 608"/>
              <a:gd name="T50" fmla="*/ 2147483647 w 2816"/>
              <a:gd name="T51" fmla="*/ 2147483647 h 608"/>
              <a:gd name="T52" fmla="*/ 2147483647 w 2816"/>
              <a:gd name="T53" fmla="*/ 2147483647 h 608"/>
              <a:gd name="T54" fmla="*/ 2147483647 w 2816"/>
              <a:gd name="T55" fmla="*/ 2147483647 h 608"/>
              <a:gd name="T56" fmla="*/ 2147483647 w 2816"/>
              <a:gd name="T57" fmla="*/ 2147483647 h 608"/>
              <a:gd name="T58" fmla="*/ 2147483647 w 2816"/>
              <a:gd name="T59" fmla="*/ 2147483647 h 608"/>
              <a:gd name="T60" fmla="*/ 2147483647 w 2816"/>
              <a:gd name="T61" fmla="*/ 2147483647 h 608"/>
              <a:gd name="T62" fmla="*/ 2147483647 w 2816"/>
              <a:gd name="T63" fmla="*/ 2147483647 h 608"/>
              <a:gd name="T64" fmla="*/ 2147483647 w 2816"/>
              <a:gd name="T65" fmla="*/ 2147483647 h 608"/>
              <a:gd name="T66" fmla="*/ 2147483647 w 2816"/>
              <a:gd name="T67" fmla="*/ 2147483647 h 608"/>
              <a:gd name="T68" fmla="*/ 2147483647 w 2816"/>
              <a:gd name="T69" fmla="*/ 2147483647 h 608"/>
              <a:gd name="T70" fmla="*/ 2147483647 w 2816"/>
              <a:gd name="T71" fmla="*/ 2147483647 h 608"/>
              <a:gd name="T72" fmla="*/ 2147483647 w 2816"/>
              <a:gd name="T73" fmla="*/ 2147483647 h 608"/>
              <a:gd name="T74" fmla="*/ 2147483647 w 2816"/>
              <a:gd name="T75" fmla="*/ 2147483647 h 608"/>
              <a:gd name="T76" fmla="*/ 2147483647 w 2816"/>
              <a:gd name="T77" fmla="*/ 2147483647 h 608"/>
              <a:gd name="T78" fmla="*/ 2147483647 w 2816"/>
              <a:gd name="T79" fmla="*/ 2147483647 h 608"/>
              <a:gd name="T80" fmla="*/ 2147483647 w 2816"/>
              <a:gd name="T81" fmla="*/ 2147483647 h 608"/>
              <a:gd name="T82" fmla="*/ 2147483647 w 2816"/>
              <a:gd name="T83" fmla="*/ 2147483647 h 608"/>
              <a:gd name="T84" fmla="*/ 2147483647 w 2816"/>
              <a:gd name="T85" fmla="*/ 2147483647 h 60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16"/>
              <a:gd name="T130" fmla="*/ 0 h 608"/>
              <a:gd name="T131" fmla="*/ 2816 w 2816"/>
              <a:gd name="T132" fmla="*/ 608 h 60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16" h="608">
                <a:moveTo>
                  <a:pt x="0" y="264"/>
                </a:moveTo>
                <a:cubicBezTo>
                  <a:pt x="24" y="275"/>
                  <a:pt x="72" y="296"/>
                  <a:pt x="72" y="296"/>
                </a:cubicBezTo>
                <a:lnTo>
                  <a:pt x="144" y="288"/>
                </a:lnTo>
                <a:lnTo>
                  <a:pt x="168" y="184"/>
                </a:lnTo>
                <a:lnTo>
                  <a:pt x="200" y="80"/>
                </a:lnTo>
                <a:lnTo>
                  <a:pt x="248" y="16"/>
                </a:lnTo>
                <a:lnTo>
                  <a:pt x="352" y="24"/>
                </a:lnTo>
                <a:lnTo>
                  <a:pt x="448" y="88"/>
                </a:lnTo>
                <a:lnTo>
                  <a:pt x="528" y="80"/>
                </a:lnTo>
                <a:lnTo>
                  <a:pt x="544" y="0"/>
                </a:lnTo>
                <a:lnTo>
                  <a:pt x="592" y="16"/>
                </a:lnTo>
                <a:lnTo>
                  <a:pt x="664" y="104"/>
                </a:lnTo>
                <a:lnTo>
                  <a:pt x="768" y="144"/>
                </a:lnTo>
                <a:lnTo>
                  <a:pt x="880" y="184"/>
                </a:lnTo>
                <a:lnTo>
                  <a:pt x="984" y="184"/>
                </a:lnTo>
                <a:lnTo>
                  <a:pt x="1104" y="232"/>
                </a:lnTo>
                <a:lnTo>
                  <a:pt x="1120" y="280"/>
                </a:lnTo>
                <a:lnTo>
                  <a:pt x="1136" y="328"/>
                </a:lnTo>
                <a:lnTo>
                  <a:pt x="1080" y="352"/>
                </a:lnTo>
                <a:lnTo>
                  <a:pt x="1032" y="392"/>
                </a:lnTo>
                <a:lnTo>
                  <a:pt x="1000" y="456"/>
                </a:lnTo>
                <a:lnTo>
                  <a:pt x="1024" y="536"/>
                </a:lnTo>
                <a:lnTo>
                  <a:pt x="1096" y="576"/>
                </a:lnTo>
                <a:lnTo>
                  <a:pt x="1216" y="568"/>
                </a:lnTo>
                <a:lnTo>
                  <a:pt x="1320" y="520"/>
                </a:lnTo>
                <a:lnTo>
                  <a:pt x="1352" y="440"/>
                </a:lnTo>
                <a:lnTo>
                  <a:pt x="1472" y="376"/>
                </a:lnTo>
                <a:lnTo>
                  <a:pt x="1544" y="472"/>
                </a:lnTo>
                <a:lnTo>
                  <a:pt x="1672" y="496"/>
                </a:lnTo>
                <a:lnTo>
                  <a:pt x="1752" y="480"/>
                </a:lnTo>
                <a:lnTo>
                  <a:pt x="1744" y="552"/>
                </a:lnTo>
                <a:lnTo>
                  <a:pt x="1856" y="608"/>
                </a:lnTo>
                <a:lnTo>
                  <a:pt x="1976" y="576"/>
                </a:lnTo>
                <a:lnTo>
                  <a:pt x="2024" y="488"/>
                </a:lnTo>
                <a:lnTo>
                  <a:pt x="2144" y="408"/>
                </a:lnTo>
                <a:lnTo>
                  <a:pt x="2240" y="440"/>
                </a:lnTo>
                <a:lnTo>
                  <a:pt x="2360" y="440"/>
                </a:lnTo>
                <a:lnTo>
                  <a:pt x="2424" y="400"/>
                </a:lnTo>
                <a:lnTo>
                  <a:pt x="2480" y="488"/>
                </a:lnTo>
                <a:lnTo>
                  <a:pt x="2600" y="520"/>
                </a:lnTo>
                <a:lnTo>
                  <a:pt x="2712" y="488"/>
                </a:lnTo>
                <a:lnTo>
                  <a:pt x="2792" y="400"/>
                </a:lnTo>
                <a:lnTo>
                  <a:pt x="2816" y="360"/>
                </a:lnTo>
              </a:path>
            </a:pathLst>
          </a:custGeom>
          <a:solidFill>
            <a:schemeClr val="bg1"/>
          </a:solidFill>
          <a:ln>
            <a:noFill/>
          </a:ln>
          <a:extLst>
            <a:ext uri="{91240B29-F687-4F45-9708-019B960494DF}">
              <a14:hiddenLine xmlns:a14="http://schemas.microsoft.com/office/drawing/2010/main" w="76200">
                <a:solidFill>
                  <a:srgbClr val="000000"/>
                </a:solidFill>
                <a:round/>
                <a:headEnd/>
                <a:tailEnd/>
              </a14:hiddenLine>
            </a:ext>
          </a:extLst>
        </p:spPr>
        <p:txBody>
          <a:bodyPr/>
          <a:lstStyle/>
          <a:p>
            <a:endParaRPr lang="en-US"/>
          </a:p>
        </p:txBody>
      </p:sp>
      <p:sp>
        <p:nvSpPr>
          <p:cNvPr id="177207" name="Rectangle 56"/>
          <p:cNvSpPr>
            <a:spLocks noChangeArrowheads="1"/>
          </p:cNvSpPr>
          <p:nvPr/>
        </p:nvSpPr>
        <p:spPr bwMode="auto">
          <a:xfrm>
            <a:off x="6134100" y="5951538"/>
            <a:ext cx="671513" cy="26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8" name="Rectangle 57"/>
          <p:cNvSpPr>
            <a:spLocks noChangeArrowheads="1"/>
          </p:cNvSpPr>
          <p:nvPr/>
        </p:nvSpPr>
        <p:spPr bwMode="auto">
          <a:xfrm>
            <a:off x="6337300" y="5808663"/>
            <a:ext cx="407988" cy="250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09" name="Rectangle 58"/>
          <p:cNvSpPr>
            <a:spLocks noChangeArrowheads="1"/>
          </p:cNvSpPr>
          <p:nvPr/>
        </p:nvSpPr>
        <p:spPr bwMode="auto">
          <a:xfrm>
            <a:off x="6367463" y="5762625"/>
            <a:ext cx="138112"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0" name="Rectangle 59"/>
          <p:cNvSpPr>
            <a:spLocks noChangeArrowheads="1"/>
          </p:cNvSpPr>
          <p:nvPr/>
        </p:nvSpPr>
        <p:spPr bwMode="auto">
          <a:xfrm>
            <a:off x="7778750" y="6048375"/>
            <a:ext cx="276225"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1" name="Rectangle 60"/>
          <p:cNvSpPr>
            <a:spLocks noChangeArrowheads="1"/>
          </p:cNvSpPr>
          <p:nvPr/>
        </p:nvSpPr>
        <p:spPr bwMode="auto">
          <a:xfrm>
            <a:off x="8042275" y="6105525"/>
            <a:ext cx="349250" cy="165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2" name="Rectangle 61"/>
          <p:cNvSpPr>
            <a:spLocks noChangeArrowheads="1"/>
          </p:cNvSpPr>
          <p:nvPr/>
        </p:nvSpPr>
        <p:spPr bwMode="auto">
          <a:xfrm rot="-4596332">
            <a:off x="6799262" y="5786438"/>
            <a:ext cx="125413" cy="306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3" name="Rectangle 62"/>
          <p:cNvSpPr>
            <a:spLocks noChangeArrowheads="1"/>
          </p:cNvSpPr>
          <p:nvPr/>
        </p:nvSpPr>
        <p:spPr bwMode="auto">
          <a:xfrm>
            <a:off x="6769100" y="5967413"/>
            <a:ext cx="192088" cy="296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4" name="Rectangle 63"/>
          <p:cNvSpPr>
            <a:spLocks noChangeArrowheads="1"/>
          </p:cNvSpPr>
          <p:nvPr/>
        </p:nvSpPr>
        <p:spPr bwMode="auto">
          <a:xfrm>
            <a:off x="6715125" y="6145213"/>
            <a:ext cx="1154113" cy="68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5" name="Rectangle 64"/>
          <p:cNvSpPr>
            <a:spLocks noChangeArrowheads="1"/>
          </p:cNvSpPr>
          <p:nvPr/>
        </p:nvSpPr>
        <p:spPr bwMode="auto">
          <a:xfrm>
            <a:off x="7178675" y="6081713"/>
            <a:ext cx="334963" cy="193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6" name="Rectangle 65"/>
          <p:cNvSpPr>
            <a:spLocks noChangeArrowheads="1"/>
          </p:cNvSpPr>
          <p:nvPr/>
        </p:nvSpPr>
        <p:spPr bwMode="auto">
          <a:xfrm>
            <a:off x="7705725" y="6076950"/>
            <a:ext cx="103188"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7" name="Rectangle 66"/>
          <p:cNvSpPr>
            <a:spLocks noChangeArrowheads="1"/>
          </p:cNvSpPr>
          <p:nvPr/>
        </p:nvSpPr>
        <p:spPr bwMode="auto">
          <a:xfrm>
            <a:off x="8258175" y="6030913"/>
            <a:ext cx="144463"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8" name="Rectangle 67"/>
          <p:cNvSpPr>
            <a:spLocks noChangeArrowheads="1"/>
          </p:cNvSpPr>
          <p:nvPr/>
        </p:nvSpPr>
        <p:spPr bwMode="auto">
          <a:xfrm>
            <a:off x="7226300" y="6030913"/>
            <a:ext cx="11906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19" name="Rectangle 68"/>
          <p:cNvSpPr>
            <a:spLocks noChangeArrowheads="1"/>
          </p:cNvSpPr>
          <p:nvPr/>
        </p:nvSpPr>
        <p:spPr bwMode="auto">
          <a:xfrm>
            <a:off x="6600825" y="5757863"/>
            <a:ext cx="84138"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0" name="Rectangle 69"/>
          <p:cNvSpPr>
            <a:spLocks noChangeArrowheads="1"/>
          </p:cNvSpPr>
          <p:nvPr/>
        </p:nvSpPr>
        <p:spPr bwMode="auto">
          <a:xfrm>
            <a:off x="6529388" y="5649913"/>
            <a:ext cx="90487"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1" name="Rectangle 70"/>
          <p:cNvSpPr>
            <a:spLocks noChangeArrowheads="1"/>
          </p:cNvSpPr>
          <p:nvPr/>
        </p:nvSpPr>
        <p:spPr bwMode="auto">
          <a:xfrm>
            <a:off x="6629400" y="5808663"/>
            <a:ext cx="18288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latin typeface="Times New Roman" panose="02020603050405020304" pitchFamily="18" charset="0"/>
            </a:endParaRPr>
          </a:p>
        </p:txBody>
      </p:sp>
      <p:sp>
        <p:nvSpPr>
          <p:cNvPr id="177222" name="Line 71"/>
          <p:cNvSpPr>
            <a:spLocks noChangeShapeType="1"/>
          </p:cNvSpPr>
          <p:nvPr/>
        </p:nvSpPr>
        <p:spPr bwMode="auto">
          <a:xfrm flipH="1">
            <a:off x="685800" y="4800600"/>
            <a:ext cx="83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3" name="Line 72"/>
          <p:cNvSpPr>
            <a:spLocks noChangeShapeType="1"/>
          </p:cNvSpPr>
          <p:nvPr/>
        </p:nvSpPr>
        <p:spPr bwMode="auto">
          <a:xfrm flipV="1">
            <a:off x="685800" y="2286000"/>
            <a:ext cx="0" cy="2514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4" name="Line 73"/>
          <p:cNvSpPr>
            <a:spLocks noChangeShapeType="1"/>
          </p:cNvSpPr>
          <p:nvPr/>
        </p:nvSpPr>
        <p:spPr bwMode="auto">
          <a:xfrm>
            <a:off x="685800" y="2286000"/>
            <a:ext cx="3657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225" name="Text Box 74"/>
          <p:cNvSpPr txBox="1">
            <a:spLocks noChangeArrowheads="1"/>
          </p:cNvSpPr>
          <p:nvPr/>
        </p:nvSpPr>
        <p:spPr bwMode="auto">
          <a:xfrm>
            <a:off x="6892925" y="6462713"/>
            <a:ext cx="21320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dirty="0" err="1">
                <a:latin typeface="Arial" panose="020B0604020202020204" pitchFamily="34" charset="0"/>
              </a:rPr>
              <a:t>Srinivasa</a:t>
            </a:r>
            <a:r>
              <a:rPr lang="en-US" altLang="en-US" sz="1200" dirty="0">
                <a:latin typeface="Arial" panose="020B0604020202020204" pitchFamily="34" charset="0"/>
              </a:rPr>
              <a:t> </a:t>
            </a:r>
            <a:r>
              <a:rPr lang="en-US" altLang="en-US" sz="1200" dirty="0" err="1">
                <a:latin typeface="Arial" panose="020B0604020202020204" pitchFamily="34" charset="0"/>
              </a:rPr>
              <a:t>Narasimhan’s</a:t>
            </a:r>
            <a:r>
              <a:rPr lang="en-US" altLang="en-US" sz="1200" dirty="0">
                <a:latin typeface="Arial" panose="020B0604020202020204" pitchFamily="34" charset="0"/>
              </a:rPr>
              <a:t> slide</a:t>
            </a:r>
          </a:p>
        </p:txBody>
      </p:sp>
    </p:spTree>
    <p:extLst>
      <p:ext uri="{BB962C8B-B14F-4D97-AF65-F5344CB8AC3E}">
        <p14:creationId xmlns:p14="http://schemas.microsoft.com/office/powerpoint/2010/main" val="35742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2" name="Rectangle 2"/>
          <p:cNvSpPr>
            <a:spLocks noGrp="1" noChangeArrowheads="1"/>
          </p:cNvSpPr>
          <p:nvPr>
            <p:ph type="title" idx="4294967295"/>
          </p:nvPr>
        </p:nvSpPr>
        <p:spPr/>
        <p:txBody>
          <a:bodyPr/>
          <a:lstStyle/>
          <a:p>
            <a:pPr eaLnBrk="1" hangingPunct="1"/>
            <a:r>
              <a:rPr lang="en-US" altLang="en-US"/>
              <a:t>Computer vision vs human vision</a:t>
            </a:r>
          </a:p>
        </p:txBody>
      </p:sp>
      <p:pic>
        <p:nvPicPr>
          <p:cNvPr id="1792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763" y="1365250"/>
            <a:ext cx="43116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4" name="Text Box 5"/>
          <p:cNvSpPr txBox="1">
            <a:spLocks noChangeArrowheads="1"/>
          </p:cNvSpPr>
          <p:nvPr/>
        </p:nvSpPr>
        <p:spPr bwMode="auto">
          <a:xfrm>
            <a:off x="1122363" y="5783263"/>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latin typeface="Arial" panose="020B0604020202020204" pitchFamily="34" charset="0"/>
              </a:rPr>
              <a:t>What we see</a:t>
            </a:r>
          </a:p>
        </p:txBody>
      </p:sp>
      <p:sp>
        <p:nvSpPr>
          <p:cNvPr id="179205" name="Text Box 6"/>
          <p:cNvSpPr txBox="1">
            <a:spLocks noChangeArrowheads="1"/>
          </p:cNvSpPr>
          <p:nvPr/>
        </p:nvSpPr>
        <p:spPr bwMode="auto">
          <a:xfrm>
            <a:off x="4779963" y="5783263"/>
            <a:ext cx="323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latin typeface="Arial" panose="020B0604020202020204" pitchFamily="34" charset="0"/>
              </a:rPr>
              <a:t>What a computer sees</a:t>
            </a:r>
          </a:p>
        </p:txBody>
      </p:sp>
      <p:pic>
        <p:nvPicPr>
          <p:cNvPr id="179206" name="Picture 7" descr="U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1512888"/>
            <a:ext cx="3016250"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77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3175"/>
            <a:ext cx="7772400" cy="1143000"/>
          </a:xfrm>
        </p:spPr>
        <p:txBody>
          <a:bodyPr/>
          <a:lstStyle/>
          <a:p>
            <a:pPr eaLnBrk="1" hangingPunct="1"/>
            <a:r>
              <a:rPr lang="en-US" altLang="en-US" sz="4000"/>
              <a:t>Related disciplines</a:t>
            </a:r>
          </a:p>
        </p:txBody>
      </p:sp>
      <p:grpSp>
        <p:nvGrpSpPr>
          <p:cNvPr id="11267" name="Group 6"/>
          <p:cNvGrpSpPr>
            <a:grpSpLocks/>
          </p:cNvGrpSpPr>
          <p:nvPr/>
        </p:nvGrpSpPr>
        <p:grpSpPr bwMode="auto">
          <a:xfrm>
            <a:off x="5616575" y="3452813"/>
            <a:ext cx="2447925" cy="1476375"/>
            <a:chOff x="2812" y="2954"/>
            <a:chExt cx="1542" cy="930"/>
          </a:xfrm>
        </p:grpSpPr>
        <p:sp>
          <p:nvSpPr>
            <p:cNvPr id="11285" name="Text Box 4"/>
            <p:cNvSpPr txBox="1">
              <a:spLocks noChangeArrowheads="1"/>
            </p:cNvSpPr>
            <p:nvPr/>
          </p:nvSpPr>
          <p:spPr bwMode="auto">
            <a:xfrm>
              <a:off x="2971" y="3113"/>
              <a:ext cx="122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Cognitive science</a:t>
              </a:r>
            </a:p>
          </p:txBody>
        </p:sp>
        <p:sp>
          <p:nvSpPr>
            <p:cNvPr id="11286" name="Oval 5"/>
            <p:cNvSpPr>
              <a:spLocks noChangeArrowheads="1"/>
            </p:cNvSpPr>
            <p:nvPr/>
          </p:nvSpPr>
          <p:spPr bwMode="auto">
            <a:xfrm>
              <a:off x="2812" y="2954"/>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11268" name="Group 22"/>
          <p:cNvGrpSpPr>
            <a:grpSpLocks/>
          </p:cNvGrpSpPr>
          <p:nvPr/>
        </p:nvGrpSpPr>
        <p:grpSpPr bwMode="auto">
          <a:xfrm>
            <a:off x="3348038" y="4208463"/>
            <a:ext cx="2447925" cy="1476375"/>
            <a:chOff x="3833" y="1684"/>
            <a:chExt cx="1542" cy="930"/>
          </a:xfrm>
        </p:grpSpPr>
        <p:sp>
          <p:nvSpPr>
            <p:cNvPr id="11283" name="Text Box 8"/>
            <p:cNvSpPr txBox="1">
              <a:spLocks noChangeArrowheads="1"/>
            </p:cNvSpPr>
            <p:nvPr/>
          </p:nvSpPr>
          <p:spPr bwMode="auto">
            <a:xfrm>
              <a:off x="3946" y="1979"/>
              <a:ext cx="131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Algorithms</a:t>
              </a:r>
            </a:p>
          </p:txBody>
        </p:sp>
        <p:sp>
          <p:nvSpPr>
            <p:cNvPr id="11284" name="Oval 9"/>
            <p:cNvSpPr>
              <a:spLocks noChangeArrowheads="1"/>
            </p:cNvSpPr>
            <p:nvPr/>
          </p:nvSpPr>
          <p:spPr bwMode="auto">
            <a:xfrm>
              <a:off x="3833" y="1684"/>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11269" name="Group 20"/>
          <p:cNvGrpSpPr>
            <a:grpSpLocks/>
          </p:cNvGrpSpPr>
          <p:nvPr/>
        </p:nvGrpSpPr>
        <p:grpSpPr bwMode="auto">
          <a:xfrm>
            <a:off x="1079500" y="3524250"/>
            <a:ext cx="2447925" cy="1476375"/>
            <a:chOff x="204" y="2908"/>
            <a:chExt cx="1542" cy="930"/>
          </a:xfrm>
        </p:grpSpPr>
        <p:sp>
          <p:nvSpPr>
            <p:cNvPr id="11281" name="Text Box 10"/>
            <p:cNvSpPr txBox="1">
              <a:spLocks noChangeArrowheads="1"/>
            </p:cNvSpPr>
            <p:nvPr/>
          </p:nvSpPr>
          <p:spPr bwMode="auto">
            <a:xfrm>
              <a:off x="317" y="3022"/>
              <a:ext cx="131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Image processing</a:t>
              </a:r>
            </a:p>
          </p:txBody>
        </p:sp>
        <p:sp>
          <p:nvSpPr>
            <p:cNvPr id="11282" name="Oval 11"/>
            <p:cNvSpPr>
              <a:spLocks noChangeArrowheads="1"/>
            </p:cNvSpPr>
            <p:nvPr/>
          </p:nvSpPr>
          <p:spPr bwMode="auto">
            <a:xfrm>
              <a:off x="204" y="2908"/>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11270" name="Group 21"/>
          <p:cNvGrpSpPr>
            <a:grpSpLocks/>
          </p:cNvGrpSpPr>
          <p:nvPr/>
        </p:nvGrpSpPr>
        <p:grpSpPr bwMode="auto">
          <a:xfrm>
            <a:off x="3167063" y="1328738"/>
            <a:ext cx="2447925" cy="1476375"/>
            <a:chOff x="2381" y="2862"/>
            <a:chExt cx="1542" cy="930"/>
          </a:xfrm>
        </p:grpSpPr>
        <p:sp>
          <p:nvSpPr>
            <p:cNvPr id="11279" name="Text Box 12"/>
            <p:cNvSpPr txBox="1">
              <a:spLocks noChangeArrowheads="1"/>
            </p:cNvSpPr>
            <p:nvPr/>
          </p:nvSpPr>
          <p:spPr bwMode="auto">
            <a:xfrm>
              <a:off x="2494" y="2976"/>
              <a:ext cx="131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Artificial intelligence</a:t>
              </a:r>
            </a:p>
          </p:txBody>
        </p:sp>
        <p:sp>
          <p:nvSpPr>
            <p:cNvPr id="11280" name="Oval 13"/>
            <p:cNvSpPr>
              <a:spLocks noChangeArrowheads="1"/>
            </p:cNvSpPr>
            <p:nvPr/>
          </p:nvSpPr>
          <p:spPr bwMode="auto">
            <a:xfrm>
              <a:off x="2381" y="2862"/>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11271" name="Group 19"/>
          <p:cNvGrpSpPr>
            <a:grpSpLocks/>
          </p:cNvGrpSpPr>
          <p:nvPr/>
        </p:nvGrpSpPr>
        <p:grpSpPr bwMode="auto">
          <a:xfrm>
            <a:off x="1008063" y="2012950"/>
            <a:ext cx="2447925" cy="1476375"/>
            <a:chOff x="250" y="935"/>
            <a:chExt cx="1542" cy="930"/>
          </a:xfrm>
        </p:grpSpPr>
        <p:sp>
          <p:nvSpPr>
            <p:cNvPr id="11277" name="Text Box 14"/>
            <p:cNvSpPr txBox="1">
              <a:spLocks noChangeArrowheads="1"/>
            </p:cNvSpPr>
            <p:nvPr/>
          </p:nvSpPr>
          <p:spPr bwMode="auto">
            <a:xfrm>
              <a:off x="363" y="1248"/>
              <a:ext cx="131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Graphics</a:t>
              </a:r>
            </a:p>
          </p:txBody>
        </p:sp>
        <p:sp>
          <p:nvSpPr>
            <p:cNvPr id="11278" name="Oval 15"/>
            <p:cNvSpPr>
              <a:spLocks noChangeArrowheads="1"/>
            </p:cNvSpPr>
            <p:nvPr/>
          </p:nvSpPr>
          <p:spPr bwMode="auto">
            <a:xfrm>
              <a:off x="250" y="935"/>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11272" name="Group 23"/>
          <p:cNvGrpSpPr>
            <a:grpSpLocks/>
          </p:cNvGrpSpPr>
          <p:nvPr/>
        </p:nvGrpSpPr>
        <p:grpSpPr bwMode="auto">
          <a:xfrm>
            <a:off x="5364163" y="1976438"/>
            <a:ext cx="2447925" cy="1476375"/>
            <a:chOff x="2494" y="3385"/>
            <a:chExt cx="1542" cy="930"/>
          </a:xfrm>
        </p:grpSpPr>
        <p:sp>
          <p:nvSpPr>
            <p:cNvPr id="11275" name="Text Box 16"/>
            <p:cNvSpPr txBox="1">
              <a:spLocks noChangeArrowheads="1"/>
            </p:cNvSpPr>
            <p:nvPr/>
          </p:nvSpPr>
          <p:spPr bwMode="auto">
            <a:xfrm>
              <a:off x="2607" y="3499"/>
              <a:ext cx="131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000"/>
                <a:t>Machine learning</a:t>
              </a:r>
            </a:p>
          </p:txBody>
        </p:sp>
        <p:sp>
          <p:nvSpPr>
            <p:cNvPr id="11276" name="Oval 17"/>
            <p:cNvSpPr>
              <a:spLocks noChangeArrowheads="1"/>
            </p:cNvSpPr>
            <p:nvPr/>
          </p:nvSpPr>
          <p:spPr bwMode="auto">
            <a:xfrm>
              <a:off x="2494" y="3385"/>
              <a:ext cx="1542" cy="9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11273" name="Oval 24"/>
          <p:cNvSpPr>
            <a:spLocks noChangeArrowheads="1"/>
          </p:cNvSpPr>
          <p:nvPr/>
        </p:nvSpPr>
        <p:spPr bwMode="auto">
          <a:xfrm>
            <a:off x="2951163" y="2552700"/>
            <a:ext cx="2989262" cy="1944688"/>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274" name="Text Box 25"/>
          <p:cNvSpPr txBox="1">
            <a:spLocks noChangeArrowheads="1"/>
          </p:cNvSpPr>
          <p:nvPr/>
        </p:nvSpPr>
        <p:spPr bwMode="auto">
          <a:xfrm>
            <a:off x="3311525" y="3021013"/>
            <a:ext cx="2197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a:solidFill>
                  <a:schemeClr val="accent2"/>
                </a:solidFill>
              </a:rPr>
              <a:t>Computer vision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3175"/>
            <a:ext cx="8229600" cy="1143000"/>
          </a:xfrm>
        </p:spPr>
        <p:txBody>
          <a:bodyPr/>
          <a:lstStyle/>
          <a:p>
            <a:pPr eaLnBrk="1" hangingPunct="1"/>
            <a:r>
              <a:rPr lang="en-US" altLang="en-US" sz="4000"/>
              <a:t>Vision and graphics</a:t>
            </a:r>
          </a:p>
        </p:txBody>
      </p:sp>
      <p:sp>
        <p:nvSpPr>
          <p:cNvPr id="13324" name="Text Box 17"/>
          <p:cNvSpPr txBox="1">
            <a:spLocks noChangeArrowheads="1"/>
          </p:cNvSpPr>
          <p:nvPr/>
        </p:nvSpPr>
        <p:spPr bwMode="auto">
          <a:xfrm>
            <a:off x="863600" y="4551363"/>
            <a:ext cx="7886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3200"/>
              <a:t>Inverse problems: analysis and synthesis.</a:t>
            </a:r>
          </a:p>
        </p:txBody>
      </p:sp>
      <p:grpSp>
        <p:nvGrpSpPr>
          <p:cNvPr id="16" name="Group 15"/>
          <p:cNvGrpSpPr>
            <a:grpSpLocks/>
          </p:cNvGrpSpPr>
          <p:nvPr/>
        </p:nvGrpSpPr>
        <p:grpSpPr bwMode="auto">
          <a:xfrm>
            <a:off x="990600" y="1524000"/>
            <a:ext cx="6400802" cy="2362202"/>
            <a:chOff x="576" y="2592"/>
            <a:chExt cx="4032" cy="1488"/>
          </a:xfrm>
        </p:grpSpPr>
        <p:pic>
          <p:nvPicPr>
            <p:cNvPr id="17"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 y="3072"/>
              <a:ext cx="677" cy="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 y="2832"/>
              <a:ext cx="1381" cy="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9" name="Group 18"/>
            <p:cNvGrpSpPr>
              <a:grpSpLocks/>
            </p:cNvGrpSpPr>
            <p:nvPr/>
          </p:nvGrpSpPr>
          <p:grpSpPr bwMode="auto">
            <a:xfrm>
              <a:off x="3936" y="2831"/>
              <a:ext cx="672" cy="1246"/>
              <a:chOff x="4176" y="1200"/>
              <a:chExt cx="1056" cy="1680"/>
            </a:xfrm>
          </p:grpSpPr>
          <p:pic>
            <p:nvPicPr>
              <p:cNvPr id="26"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80979">
                <a:off x="4362" y="1501"/>
                <a:ext cx="756" cy="1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 name="Freeform 26"/>
              <p:cNvSpPr>
                <a:spLocks/>
              </p:cNvSpPr>
              <p:nvPr/>
            </p:nvSpPr>
            <p:spPr bwMode="auto">
              <a:xfrm>
                <a:off x="4176" y="1200"/>
                <a:ext cx="1056" cy="1680"/>
              </a:xfrm>
              <a:custGeom>
                <a:avLst/>
                <a:gdLst>
                  <a:gd name="T0" fmla="*/ 0 w 1056"/>
                  <a:gd name="T1" fmla="*/ 0 h 1680"/>
                  <a:gd name="T2" fmla="*/ 1056 w 1056"/>
                  <a:gd name="T3" fmla="*/ 480 h 1680"/>
                  <a:gd name="T4" fmla="*/ 1056 w 1056"/>
                  <a:gd name="T5" fmla="*/ 1680 h 1680"/>
                  <a:gd name="T6" fmla="*/ 0 w 1056"/>
                  <a:gd name="T7" fmla="*/ 1200 h 1680"/>
                  <a:gd name="T8" fmla="*/ 0 w 1056"/>
                  <a:gd name="T9" fmla="*/ 0 h 1680"/>
                  <a:gd name="T10" fmla="*/ 0 60000 65536"/>
                  <a:gd name="T11" fmla="*/ 0 60000 65536"/>
                  <a:gd name="T12" fmla="*/ 0 60000 65536"/>
                  <a:gd name="T13" fmla="*/ 0 60000 65536"/>
                  <a:gd name="T14" fmla="*/ 0 60000 65536"/>
                  <a:gd name="T15" fmla="*/ 0 w 1056"/>
                  <a:gd name="T16" fmla="*/ 0 h 1680"/>
                  <a:gd name="T17" fmla="*/ 1056 w 1056"/>
                  <a:gd name="T18" fmla="*/ 1680 h 1680"/>
                </a:gdLst>
                <a:ahLst/>
                <a:cxnLst>
                  <a:cxn ang="T10">
                    <a:pos x="T0" y="T1"/>
                  </a:cxn>
                  <a:cxn ang="T11">
                    <a:pos x="T2" y="T3"/>
                  </a:cxn>
                  <a:cxn ang="T12">
                    <a:pos x="T4" y="T5"/>
                  </a:cxn>
                  <a:cxn ang="T13">
                    <a:pos x="T6" y="T7"/>
                  </a:cxn>
                  <a:cxn ang="T14">
                    <a:pos x="T8" y="T9"/>
                  </a:cxn>
                </a:cxnLst>
                <a:rect l="T15" t="T16" r="T17" b="T18"/>
                <a:pathLst>
                  <a:path w="1056" h="1680">
                    <a:moveTo>
                      <a:pt x="0" y="0"/>
                    </a:moveTo>
                    <a:lnTo>
                      <a:pt x="1056" y="480"/>
                    </a:lnTo>
                    <a:lnTo>
                      <a:pt x="1056" y="1680"/>
                    </a:lnTo>
                    <a:lnTo>
                      <a:pt x="0" y="1200"/>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grpSp>
        <p:grpSp>
          <p:nvGrpSpPr>
            <p:cNvPr id="20" name="Group 19"/>
            <p:cNvGrpSpPr>
              <a:grpSpLocks/>
            </p:cNvGrpSpPr>
            <p:nvPr/>
          </p:nvGrpSpPr>
          <p:grpSpPr bwMode="auto">
            <a:xfrm>
              <a:off x="2160" y="2592"/>
              <a:ext cx="1440" cy="432"/>
              <a:chOff x="2150" y="2688"/>
              <a:chExt cx="1440" cy="432"/>
            </a:xfrm>
          </p:grpSpPr>
          <p:sp>
            <p:nvSpPr>
              <p:cNvPr id="24" name="AutoShape 11"/>
              <p:cNvSpPr>
                <a:spLocks noChangeArrowheads="1"/>
              </p:cNvSpPr>
              <p:nvPr/>
            </p:nvSpPr>
            <p:spPr bwMode="auto">
              <a:xfrm>
                <a:off x="2150" y="2976"/>
                <a:ext cx="1440" cy="144"/>
              </a:xfrm>
              <a:prstGeom prst="rightArrow">
                <a:avLst>
                  <a:gd name="adj1" fmla="val 50000"/>
                  <a:gd name="adj2" fmla="val 250000"/>
                </a:avLst>
              </a:prstGeom>
              <a:solidFill>
                <a:schemeClr val="accent2"/>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en-US" altLang="en-US"/>
              </a:p>
            </p:txBody>
          </p:sp>
          <p:sp>
            <p:nvSpPr>
              <p:cNvPr id="25" name="Text Box 12"/>
              <p:cNvSpPr txBox="1">
                <a:spLocks noChangeArrowheads="1"/>
              </p:cNvSpPr>
              <p:nvPr/>
            </p:nvSpPr>
            <p:spPr bwMode="auto">
              <a:xfrm>
                <a:off x="2448" y="2688"/>
                <a:ext cx="8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US" sz="2400"/>
                  <a:t>graphics</a:t>
                </a:r>
              </a:p>
            </p:txBody>
          </p:sp>
        </p:grpSp>
        <p:grpSp>
          <p:nvGrpSpPr>
            <p:cNvPr id="21" name="Group 20"/>
            <p:cNvGrpSpPr>
              <a:grpSpLocks/>
            </p:cNvGrpSpPr>
            <p:nvPr/>
          </p:nvGrpSpPr>
          <p:grpSpPr bwMode="auto">
            <a:xfrm>
              <a:off x="2112" y="3648"/>
              <a:ext cx="1440" cy="432"/>
              <a:chOff x="2161" y="3696"/>
              <a:chExt cx="1440" cy="432"/>
            </a:xfrm>
          </p:grpSpPr>
          <p:sp>
            <p:nvSpPr>
              <p:cNvPr id="22" name="AutoShape 14"/>
              <p:cNvSpPr>
                <a:spLocks noChangeArrowheads="1"/>
              </p:cNvSpPr>
              <p:nvPr/>
            </p:nvSpPr>
            <p:spPr bwMode="auto">
              <a:xfrm flipH="1">
                <a:off x="2161" y="3984"/>
                <a:ext cx="1440" cy="144"/>
              </a:xfrm>
              <a:prstGeom prst="rightArrow">
                <a:avLst>
                  <a:gd name="adj1" fmla="val 50000"/>
                  <a:gd name="adj2" fmla="val 250000"/>
                </a:avLst>
              </a:prstGeom>
              <a:solidFill>
                <a:schemeClr val="accent2"/>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en-US" altLang="en-US"/>
              </a:p>
            </p:txBody>
          </p:sp>
          <p:sp>
            <p:nvSpPr>
              <p:cNvPr id="23" name="Text Box 15"/>
              <p:cNvSpPr txBox="1">
                <a:spLocks noChangeArrowheads="1"/>
              </p:cNvSpPr>
              <p:nvPr/>
            </p:nvSpPr>
            <p:spPr bwMode="auto">
              <a:xfrm>
                <a:off x="2577" y="3696"/>
                <a:ext cx="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r>
                  <a:rPr lang="en-US" altLang="en-US" sz="2400"/>
                  <a:t>vision</a:t>
                </a: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a:grpSpLocks/>
          </p:cNvGrpSpPr>
          <p:nvPr/>
        </p:nvGrpSpPr>
        <p:grpSpPr bwMode="auto">
          <a:xfrm>
            <a:off x="4495800" y="838200"/>
            <a:ext cx="4267200" cy="5943600"/>
            <a:chOff x="2832" y="528"/>
            <a:chExt cx="2688" cy="3744"/>
          </a:xfrm>
        </p:grpSpPr>
        <p:sp>
          <p:nvSpPr>
            <p:cNvPr id="19474" name="Rectangle 46"/>
            <p:cNvSpPr>
              <a:spLocks noChangeArrowheads="1"/>
            </p:cNvSpPr>
            <p:nvPr/>
          </p:nvSpPr>
          <p:spPr bwMode="auto">
            <a:xfrm>
              <a:off x="2832" y="528"/>
              <a:ext cx="2688" cy="3696"/>
            </a:xfrm>
            <a:prstGeom prst="rect">
              <a:avLst/>
            </a:prstGeom>
            <a:solidFill>
              <a:schemeClr val="accent1"/>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ru-RU" altLang="en-US"/>
            </a:p>
          </p:txBody>
        </p:sp>
        <p:sp>
          <p:nvSpPr>
            <p:cNvPr id="19475" name="Text Box 48"/>
            <p:cNvSpPr txBox="1">
              <a:spLocks noChangeArrowheads="1"/>
            </p:cNvSpPr>
            <p:nvPr/>
          </p:nvSpPr>
          <p:spPr bwMode="auto">
            <a:xfrm>
              <a:off x="3555" y="3868"/>
              <a:ext cx="196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3600">
                  <a:latin typeface="Elephant" pitchFamily="18" charset="0"/>
                </a:rPr>
                <a:t>GRAPHICS</a:t>
              </a:r>
            </a:p>
          </p:txBody>
        </p:sp>
      </p:grpSp>
      <p:sp>
        <p:nvSpPr>
          <p:cNvPr id="19459" name="Rectangle 2"/>
          <p:cNvSpPr>
            <a:spLocks noGrp="1" noChangeArrowheads="1"/>
          </p:cNvSpPr>
          <p:nvPr>
            <p:ph type="title"/>
          </p:nvPr>
        </p:nvSpPr>
        <p:spPr/>
        <p:txBody>
          <a:bodyPr/>
          <a:lstStyle/>
          <a:p>
            <a:r>
              <a:rPr lang="en-US" altLang="en-US"/>
              <a:t>What is computer graphics? (3D-&gt;2D)</a:t>
            </a:r>
          </a:p>
        </p:txBody>
      </p:sp>
      <p:pic>
        <p:nvPicPr>
          <p:cNvPr id="19460" name="Picture 11" descr="rendered_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990600"/>
            <a:ext cx="386715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5"/>
          <p:cNvGrpSpPr>
            <a:grpSpLocks/>
          </p:cNvGrpSpPr>
          <p:nvPr/>
        </p:nvGrpSpPr>
        <p:grpSpPr bwMode="auto">
          <a:xfrm>
            <a:off x="304800" y="990600"/>
            <a:ext cx="3505200" cy="3262313"/>
            <a:chOff x="192" y="624"/>
            <a:chExt cx="2208" cy="2055"/>
          </a:xfrm>
        </p:grpSpPr>
        <p:pic>
          <p:nvPicPr>
            <p:cNvPr id="19472" name="Picture 10" descr="wireframe"/>
            <p:cNvPicPr>
              <a:picLocks noChangeAspect="1" noChangeArrowheads="1"/>
            </p:cNvPicPr>
            <p:nvPr/>
          </p:nvPicPr>
          <p:blipFill>
            <a:blip r:embed="rId3" cstate="print">
              <a:lum bright="24000" contrast="48000"/>
              <a:extLst>
                <a:ext uri="{28A0092B-C50C-407E-A947-70E740481C1C}">
                  <a14:useLocalDpi xmlns:a14="http://schemas.microsoft.com/office/drawing/2010/main" val="0"/>
                </a:ext>
              </a:extLst>
            </a:blip>
            <a:srcRect/>
            <a:stretch>
              <a:fillRect/>
            </a:stretch>
          </p:blipFill>
          <p:spPr bwMode="auto">
            <a:xfrm>
              <a:off x="192" y="624"/>
              <a:ext cx="2208" cy="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Text Box 24"/>
            <p:cNvSpPr txBox="1">
              <a:spLocks noChangeArrowheads="1"/>
            </p:cNvSpPr>
            <p:nvPr/>
          </p:nvSpPr>
          <p:spPr bwMode="auto">
            <a:xfrm>
              <a:off x="624" y="2352"/>
              <a:ext cx="1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800"/>
                <a:t>3D geometry</a:t>
              </a:r>
            </a:p>
          </p:txBody>
        </p:sp>
      </p:grpSp>
      <p:grpSp>
        <p:nvGrpSpPr>
          <p:cNvPr id="4" name="Group 44"/>
          <p:cNvGrpSpPr>
            <a:grpSpLocks/>
          </p:cNvGrpSpPr>
          <p:nvPr/>
        </p:nvGrpSpPr>
        <p:grpSpPr bwMode="auto">
          <a:xfrm>
            <a:off x="304800" y="3810000"/>
            <a:ext cx="7924800" cy="2881313"/>
            <a:chOff x="192" y="2400"/>
            <a:chExt cx="4992" cy="1815"/>
          </a:xfrm>
        </p:grpSpPr>
        <p:pic>
          <p:nvPicPr>
            <p:cNvPr id="19463" name="Picture 17" descr="MCj029093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 y="2832"/>
              <a:ext cx="28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9" descr="tex2html_wrap_inline4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 y="3038"/>
              <a:ext cx="134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25"/>
            <p:cNvSpPr txBox="1">
              <a:spLocks noChangeArrowheads="1"/>
            </p:cNvSpPr>
            <p:nvPr/>
          </p:nvSpPr>
          <p:spPr bwMode="auto">
            <a:xfrm>
              <a:off x="912" y="3888"/>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800"/>
                <a:t>physics</a:t>
              </a:r>
            </a:p>
          </p:txBody>
        </p:sp>
        <p:sp>
          <p:nvSpPr>
            <p:cNvPr id="19466" name="Rectangle 29"/>
            <p:cNvSpPr>
              <a:spLocks noChangeArrowheads="1"/>
            </p:cNvSpPr>
            <p:nvPr/>
          </p:nvSpPr>
          <p:spPr bwMode="auto">
            <a:xfrm>
              <a:off x="192" y="2736"/>
              <a:ext cx="2208" cy="1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19467" name="Oval 34"/>
            <p:cNvSpPr>
              <a:spLocks noChangeArrowheads="1"/>
            </p:cNvSpPr>
            <p:nvPr/>
          </p:nvSpPr>
          <p:spPr bwMode="auto">
            <a:xfrm>
              <a:off x="3168" y="2976"/>
              <a:ext cx="1920" cy="864"/>
            </a:xfrm>
            <a:prstGeom prst="ellipse">
              <a:avLst/>
            </a:prstGeom>
            <a:solidFill>
              <a:srgbClr val="CC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4000"/>
                <a:t>Simulation</a:t>
              </a:r>
            </a:p>
          </p:txBody>
        </p:sp>
        <p:sp>
          <p:nvSpPr>
            <p:cNvPr id="19468" name="Line 36"/>
            <p:cNvSpPr>
              <a:spLocks noChangeShapeType="1"/>
            </p:cNvSpPr>
            <p:nvPr/>
          </p:nvSpPr>
          <p:spPr bwMode="auto">
            <a:xfrm flipV="1">
              <a:off x="2496" y="3408"/>
              <a:ext cx="624" cy="0"/>
            </a:xfrm>
            <a:prstGeom prst="line">
              <a:avLst/>
            </a:prstGeom>
            <a:noFill/>
            <a:ln w="762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9" name="Line 38"/>
            <p:cNvSpPr>
              <a:spLocks noChangeShapeType="1"/>
            </p:cNvSpPr>
            <p:nvPr/>
          </p:nvSpPr>
          <p:spPr bwMode="auto">
            <a:xfrm>
              <a:off x="2448" y="2400"/>
              <a:ext cx="816" cy="672"/>
            </a:xfrm>
            <a:prstGeom prst="line">
              <a:avLst/>
            </a:prstGeom>
            <a:noFill/>
            <a:ln w="762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0" name="Text Box 40"/>
            <p:cNvSpPr txBox="1">
              <a:spLocks noChangeArrowheads="1"/>
            </p:cNvSpPr>
            <p:nvPr/>
          </p:nvSpPr>
          <p:spPr bwMode="auto">
            <a:xfrm>
              <a:off x="4234" y="2544"/>
              <a:ext cx="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a:t>projection</a:t>
              </a:r>
            </a:p>
          </p:txBody>
        </p:sp>
        <p:sp>
          <p:nvSpPr>
            <p:cNvPr id="19471" name="AutoShape 42"/>
            <p:cNvSpPr>
              <a:spLocks noChangeArrowheads="1"/>
            </p:cNvSpPr>
            <p:nvPr/>
          </p:nvSpPr>
          <p:spPr bwMode="auto">
            <a:xfrm>
              <a:off x="3984" y="2448"/>
              <a:ext cx="288" cy="480"/>
            </a:xfrm>
            <a:prstGeom prst="upArrow">
              <a:avLst>
                <a:gd name="adj1" fmla="val 50000"/>
                <a:gd name="adj2" fmla="val 41667"/>
              </a:avLst>
            </a:prstGeom>
            <a:solidFill>
              <a:schemeClr val="tx1"/>
            </a:solidFill>
            <a:ln w="19050">
              <a:solidFill>
                <a:schemeClr val="tx1"/>
              </a:solidFill>
              <a:miter lim="800000"/>
              <a:headEnd/>
              <a:tailEnd/>
            </a:ln>
          </p:spPr>
          <p:txBody>
            <a:bodyPr vert="eaVert"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grpSp>
    </p:spTree>
    <p:extLst>
      <p:ext uri="{BB962C8B-B14F-4D97-AF65-F5344CB8AC3E}">
        <p14:creationId xmlns:p14="http://schemas.microsoft.com/office/powerpoint/2010/main" val="8321198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a:t>What is an image?</a:t>
            </a:r>
          </a:p>
        </p:txBody>
      </p:sp>
      <p:sp>
        <p:nvSpPr>
          <p:cNvPr id="50179" name="Rectangle 3"/>
          <p:cNvSpPr>
            <a:spLocks noGrp="1" noChangeArrowheads="1"/>
          </p:cNvSpPr>
          <p:nvPr>
            <p:ph type="body" idx="1"/>
          </p:nvPr>
        </p:nvSpPr>
        <p:spPr>
          <a:xfrm>
            <a:off x="152400" y="1143000"/>
            <a:ext cx="8991600" cy="5372100"/>
          </a:xfrm>
        </p:spPr>
        <p:txBody>
          <a:bodyPr/>
          <a:lstStyle/>
          <a:p>
            <a:pPr>
              <a:lnSpc>
                <a:spcPct val="120000"/>
              </a:lnSpc>
            </a:pPr>
            <a:r>
              <a:rPr lang="en-US" altLang="en-US" dirty="0"/>
              <a:t>We can think of an </a:t>
            </a:r>
            <a:r>
              <a:rPr lang="en-US" altLang="en-US" b="1" dirty="0"/>
              <a:t>image </a:t>
            </a:r>
            <a:r>
              <a:rPr lang="en-US" altLang="en-US" dirty="0"/>
              <a:t>as a function, </a:t>
            </a:r>
            <a:r>
              <a:rPr lang="en-US" altLang="en-US" i="1" dirty="0"/>
              <a:t>f</a:t>
            </a:r>
            <a:r>
              <a:rPr lang="en-US" altLang="en-US" dirty="0"/>
              <a:t>, from </a:t>
            </a:r>
            <a:r>
              <a:rPr lang="en-US" altLang="en-US" dirty="0">
                <a:latin typeface="Times New Roman" panose="02020603050405020304" pitchFamily="18" charset="0"/>
              </a:rPr>
              <a:t>R</a:t>
            </a:r>
            <a:r>
              <a:rPr lang="en-US" altLang="en-US" baseline="30000" dirty="0">
                <a:latin typeface="Times New Roman" panose="02020603050405020304" pitchFamily="18" charset="0"/>
              </a:rPr>
              <a:t>2</a:t>
            </a:r>
            <a:r>
              <a:rPr lang="en-US" altLang="en-US" dirty="0"/>
              <a:t> to </a:t>
            </a:r>
            <a:r>
              <a:rPr lang="en-US" altLang="en-US" dirty="0">
                <a:latin typeface="Times New Roman" panose="02020603050405020304" pitchFamily="18" charset="0"/>
              </a:rPr>
              <a:t>R:</a:t>
            </a:r>
          </a:p>
          <a:p>
            <a:pPr lvl="1"/>
            <a:r>
              <a:rPr lang="en-US" altLang="en-US" sz="2400" i="1" dirty="0">
                <a:latin typeface="Times New Roman" panose="02020603050405020304" pitchFamily="18" charset="0"/>
              </a:rPr>
              <a:t>f</a:t>
            </a:r>
            <a:r>
              <a:rPr lang="en-US" altLang="en-US" sz="2400" dirty="0">
                <a:latin typeface="Times New Roman" panose="02020603050405020304" pitchFamily="18" charset="0"/>
              </a:rPr>
              <a:t>( </a:t>
            </a:r>
            <a:r>
              <a:rPr lang="en-US" altLang="en-US" sz="2400" i="1" dirty="0">
                <a:latin typeface="Times New Roman" panose="02020603050405020304" pitchFamily="18" charset="0"/>
              </a:rPr>
              <a:t>x, y </a:t>
            </a:r>
            <a:r>
              <a:rPr lang="en-US" altLang="en-US" sz="2400" dirty="0">
                <a:latin typeface="Times New Roman" panose="02020603050405020304" pitchFamily="18" charset="0"/>
              </a:rPr>
              <a:t>) </a:t>
            </a:r>
            <a:r>
              <a:rPr lang="en-US" altLang="en-US" sz="2400" dirty="0"/>
              <a:t>gives the </a:t>
            </a:r>
            <a:r>
              <a:rPr lang="en-US" altLang="en-US" sz="2400" b="1" dirty="0"/>
              <a:t>intensity</a:t>
            </a:r>
            <a:r>
              <a:rPr lang="en-US" altLang="en-US" sz="2400" dirty="0"/>
              <a:t> at position </a:t>
            </a:r>
            <a:r>
              <a:rPr lang="en-US" altLang="en-US" sz="2400" dirty="0">
                <a:latin typeface="Times New Roman" panose="02020603050405020304" pitchFamily="18" charset="0"/>
              </a:rPr>
              <a:t>( </a:t>
            </a:r>
            <a:r>
              <a:rPr lang="en-US" altLang="en-US" sz="2400" i="1" dirty="0">
                <a:latin typeface="Times New Roman" panose="02020603050405020304" pitchFamily="18" charset="0"/>
              </a:rPr>
              <a:t>x, y </a:t>
            </a:r>
            <a:r>
              <a:rPr lang="en-US" altLang="en-US" sz="2400" dirty="0">
                <a:latin typeface="Times New Roman" panose="02020603050405020304" pitchFamily="18" charset="0"/>
              </a:rPr>
              <a:t>) </a:t>
            </a:r>
          </a:p>
          <a:p>
            <a:pPr lvl="1"/>
            <a:r>
              <a:rPr lang="en-US" altLang="en-US" sz="2400" dirty="0"/>
              <a:t>Realistically, we expect the image only to be defined over a rectangle, with a finite range:</a:t>
            </a:r>
          </a:p>
          <a:p>
            <a:pPr lvl="2"/>
            <a:r>
              <a:rPr lang="en-US" altLang="en-US" sz="2000" i="1" dirty="0">
                <a:latin typeface="Times New Roman" panose="02020603050405020304" pitchFamily="18" charset="0"/>
              </a:rPr>
              <a:t>f</a:t>
            </a:r>
            <a:r>
              <a:rPr lang="en-US" altLang="en-US" sz="2000" dirty="0">
                <a:latin typeface="Times New Roman" panose="02020603050405020304" pitchFamily="18" charset="0"/>
              </a:rPr>
              <a:t>: [</a:t>
            </a:r>
            <a:r>
              <a:rPr lang="en-US" altLang="en-US" sz="2000" i="1" dirty="0" err="1">
                <a:latin typeface="Times New Roman" panose="02020603050405020304" pitchFamily="18" charset="0"/>
              </a:rPr>
              <a:t>a</a:t>
            </a:r>
            <a:r>
              <a:rPr lang="en-US" altLang="en-US" sz="2000" dirty="0" err="1">
                <a:latin typeface="Times New Roman" panose="02020603050405020304" pitchFamily="18" charset="0"/>
              </a:rPr>
              <a:t>,</a:t>
            </a:r>
            <a:r>
              <a:rPr lang="en-US" altLang="en-US" sz="2000" i="1" dirty="0" err="1">
                <a:latin typeface="Times New Roman" panose="02020603050405020304" pitchFamily="18" charset="0"/>
              </a:rPr>
              <a:t>b</a:t>
            </a:r>
            <a:r>
              <a:rPr lang="en-US" altLang="en-US" sz="2000" dirty="0">
                <a:latin typeface="Times New Roman" panose="02020603050405020304" pitchFamily="18" charset="0"/>
              </a:rPr>
              <a:t>]</a:t>
            </a:r>
            <a:r>
              <a:rPr lang="en-US" altLang="en-US" sz="2000" dirty="0">
                <a:latin typeface="Helvetica" panose="020B0604020202020204" pitchFamily="34" charset="0"/>
              </a:rPr>
              <a:t>x</a:t>
            </a:r>
            <a:r>
              <a:rPr lang="en-US" altLang="en-US" sz="2000" dirty="0">
                <a:latin typeface="Times New Roman" panose="02020603050405020304" pitchFamily="18" charset="0"/>
              </a:rPr>
              <a:t>[</a:t>
            </a:r>
            <a:r>
              <a:rPr lang="en-US" altLang="en-US" sz="2000" i="1" dirty="0" err="1">
                <a:latin typeface="Times New Roman" panose="02020603050405020304" pitchFamily="18" charset="0"/>
              </a:rPr>
              <a:t>c</a:t>
            </a:r>
            <a:r>
              <a:rPr lang="en-US" altLang="en-US" sz="2000" dirty="0" err="1">
                <a:latin typeface="Times New Roman" panose="02020603050405020304" pitchFamily="18" charset="0"/>
              </a:rPr>
              <a:t>,</a:t>
            </a:r>
            <a:r>
              <a:rPr lang="en-US" altLang="en-US" sz="2000" i="1" dirty="0" err="1">
                <a:latin typeface="Times New Roman" panose="02020603050405020304" pitchFamily="18" charset="0"/>
              </a:rPr>
              <a:t>d</a:t>
            </a:r>
            <a:r>
              <a:rPr lang="en-US" altLang="en-US" sz="2000" dirty="0">
                <a:latin typeface="Times New Roman" panose="02020603050405020304" pitchFamily="18" charset="0"/>
              </a:rPr>
              <a:t>] </a:t>
            </a:r>
            <a:r>
              <a:rPr lang="en-US" altLang="en-US" sz="2000" dirty="0">
                <a:latin typeface="Times New Roman" panose="02020603050405020304" pitchFamily="18" charset="0"/>
                <a:sym typeface="Wingdings" panose="05000000000000000000" pitchFamily="2" charset="2"/>
              </a:rPr>
              <a:t> </a:t>
            </a:r>
            <a:r>
              <a:rPr lang="en-US" altLang="en-US" sz="2000" dirty="0">
                <a:latin typeface="Times New Roman" panose="02020603050405020304" pitchFamily="18" charset="0"/>
              </a:rPr>
              <a:t>[0,1]</a:t>
            </a:r>
          </a:p>
          <a:p>
            <a:endParaRPr lang="en-US" altLang="en-US" dirty="0"/>
          </a:p>
          <a:p>
            <a:r>
              <a:rPr lang="en-US" altLang="en-US" dirty="0"/>
              <a:t>A color image is just three functions pasted together.  We can write this as a “vector-valued” function: </a:t>
            </a:r>
          </a:p>
        </p:txBody>
      </p:sp>
      <p:graphicFrame>
        <p:nvGraphicFramePr>
          <p:cNvPr id="50180" name="Object 4"/>
          <p:cNvGraphicFramePr>
            <a:graphicFrameLocks noChangeAspect="1"/>
          </p:cNvGraphicFramePr>
          <p:nvPr>
            <p:extLst>
              <p:ext uri="{D42A27DB-BD31-4B8C-83A1-F6EECF244321}">
                <p14:modId xmlns:p14="http://schemas.microsoft.com/office/powerpoint/2010/main" val="611380991"/>
              </p:ext>
            </p:extLst>
          </p:nvPr>
        </p:nvGraphicFramePr>
        <p:xfrm>
          <a:off x="2590800" y="5063741"/>
          <a:ext cx="3429000" cy="1430338"/>
        </p:xfrm>
        <a:graphic>
          <a:graphicData uri="http://schemas.openxmlformats.org/presentationml/2006/ole">
            <mc:AlternateContent xmlns:mc="http://schemas.openxmlformats.org/markup-compatibility/2006">
              <mc:Choice xmlns:v="urn:schemas-microsoft-com:vml" Requires="v">
                <p:oleObj spid="_x0000_s54282" name="Equation" r:id="rId4" imgW="1193760" imgH="698400" progId="Equation.DSMT4">
                  <p:embed/>
                </p:oleObj>
              </mc:Choice>
              <mc:Fallback>
                <p:oleObj name="Equation" r:id="rId4" imgW="1193760" imgH="698400" progId="Equation.DSMT4">
                  <p:embed/>
                  <p:pic>
                    <p:nvPicPr>
                      <p:cNvPr id="501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063741"/>
                        <a:ext cx="3429000" cy="1430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2950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49"/>
          <p:cNvGrpSpPr>
            <a:grpSpLocks/>
          </p:cNvGrpSpPr>
          <p:nvPr/>
        </p:nvGrpSpPr>
        <p:grpSpPr bwMode="auto">
          <a:xfrm>
            <a:off x="76200" y="838200"/>
            <a:ext cx="4267200" cy="5948363"/>
            <a:chOff x="2832" y="528"/>
            <a:chExt cx="2688" cy="3747"/>
          </a:xfrm>
        </p:grpSpPr>
        <p:sp>
          <p:nvSpPr>
            <p:cNvPr id="20495" name="Rectangle 46"/>
            <p:cNvSpPr>
              <a:spLocks noChangeArrowheads="1"/>
            </p:cNvSpPr>
            <p:nvPr/>
          </p:nvSpPr>
          <p:spPr bwMode="auto">
            <a:xfrm>
              <a:off x="2832" y="528"/>
              <a:ext cx="2688" cy="3696"/>
            </a:xfrm>
            <a:prstGeom prst="rect">
              <a:avLst/>
            </a:prstGeom>
            <a:solidFill>
              <a:schemeClr val="accent1"/>
            </a:solidFill>
            <a:ln w="381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ru-RU" altLang="en-US"/>
            </a:p>
          </p:txBody>
        </p:sp>
        <p:sp>
          <p:nvSpPr>
            <p:cNvPr id="20496" name="Text Box 48"/>
            <p:cNvSpPr txBox="1">
              <a:spLocks noChangeArrowheads="1"/>
            </p:cNvSpPr>
            <p:nvPr/>
          </p:nvSpPr>
          <p:spPr bwMode="auto">
            <a:xfrm>
              <a:off x="3555" y="3868"/>
              <a:ext cx="11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sz="3600">
                <a:latin typeface="Elephant" pitchFamily="18" charset="0"/>
              </a:endParaRPr>
            </a:p>
          </p:txBody>
        </p:sp>
      </p:grpSp>
      <p:sp>
        <p:nvSpPr>
          <p:cNvPr id="20483" name="Rectangle 2"/>
          <p:cNvSpPr>
            <a:spLocks noGrp="1" noChangeArrowheads="1"/>
          </p:cNvSpPr>
          <p:nvPr>
            <p:ph type="title"/>
          </p:nvPr>
        </p:nvSpPr>
        <p:spPr/>
        <p:txBody>
          <a:bodyPr/>
          <a:lstStyle/>
          <a:p>
            <a:r>
              <a:rPr lang="en-US" altLang="en-US"/>
              <a:t>What is computer vision? (2D-&gt;3D)</a:t>
            </a:r>
          </a:p>
        </p:txBody>
      </p:sp>
      <p:pic>
        <p:nvPicPr>
          <p:cNvPr id="20484" name="Picture 11" descr="rendered_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990600"/>
            <a:ext cx="386715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 45"/>
          <p:cNvGrpSpPr>
            <a:grpSpLocks/>
          </p:cNvGrpSpPr>
          <p:nvPr/>
        </p:nvGrpSpPr>
        <p:grpSpPr bwMode="auto">
          <a:xfrm>
            <a:off x="304800" y="990600"/>
            <a:ext cx="3505200" cy="3262313"/>
            <a:chOff x="192" y="624"/>
            <a:chExt cx="2208" cy="2055"/>
          </a:xfrm>
        </p:grpSpPr>
        <p:pic>
          <p:nvPicPr>
            <p:cNvPr id="20493" name="Picture 10" descr="wireframe"/>
            <p:cNvPicPr>
              <a:picLocks noChangeAspect="1" noChangeArrowheads="1"/>
            </p:cNvPicPr>
            <p:nvPr/>
          </p:nvPicPr>
          <p:blipFill>
            <a:blip r:embed="rId3" cstate="print">
              <a:lum bright="24000" contrast="48000"/>
              <a:extLst>
                <a:ext uri="{28A0092B-C50C-407E-A947-70E740481C1C}">
                  <a14:useLocalDpi xmlns:a14="http://schemas.microsoft.com/office/drawing/2010/main" val="0"/>
                </a:ext>
              </a:extLst>
            </a:blip>
            <a:srcRect/>
            <a:stretch>
              <a:fillRect/>
            </a:stretch>
          </p:blipFill>
          <p:spPr bwMode="auto">
            <a:xfrm>
              <a:off x="192" y="624"/>
              <a:ext cx="2208" cy="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Text Box 24"/>
            <p:cNvSpPr txBox="1">
              <a:spLocks noChangeArrowheads="1"/>
            </p:cNvSpPr>
            <p:nvPr/>
          </p:nvSpPr>
          <p:spPr bwMode="auto">
            <a:xfrm>
              <a:off x="624" y="2352"/>
              <a:ext cx="14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800"/>
                <a:t>3D geometry</a:t>
              </a:r>
            </a:p>
          </p:txBody>
        </p:sp>
      </p:grpSp>
      <p:pic>
        <p:nvPicPr>
          <p:cNvPr id="20486" name="Picture 17" descr="MCj029093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588" y="4495800"/>
            <a:ext cx="4556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9" descr="tex2html_wrap_inline4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822825"/>
            <a:ext cx="21336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25"/>
          <p:cNvSpPr txBox="1">
            <a:spLocks noChangeArrowheads="1"/>
          </p:cNvSpPr>
          <p:nvPr/>
        </p:nvSpPr>
        <p:spPr bwMode="auto">
          <a:xfrm>
            <a:off x="1447800" y="61722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2800"/>
              <a:t>physics</a:t>
            </a:r>
          </a:p>
        </p:txBody>
      </p:sp>
      <p:sp>
        <p:nvSpPr>
          <p:cNvPr id="20489" name="Rectangle 29"/>
          <p:cNvSpPr>
            <a:spLocks noChangeArrowheads="1"/>
          </p:cNvSpPr>
          <p:nvPr/>
        </p:nvSpPr>
        <p:spPr bwMode="auto">
          <a:xfrm>
            <a:off x="304800" y="4343400"/>
            <a:ext cx="3505200" cy="1905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20490" name="Oval 34"/>
          <p:cNvSpPr>
            <a:spLocks noChangeArrowheads="1"/>
          </p:cNvSpPr>
          <p:nvPr/>
        </p:nvSpPr>
        <p:spPr bwMode="auto">
          <a:xfrm>
            <a:off x="4495800" y="4724400"/>
            <a:ext cx="3048000" cy="1371600"/>
          </a:xfrm>
          <a:prstGeom prst="ellipse">
            <a:avLst/>
          </a:prstGeom>
          <a:solidFill>
            <a:srgbClr val="CCFF3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r>
              <a:rPr lang="en-US" altLang="en-US" sz="4000"/>
              <a:t>Estimation</a:t>
            </a:r>
          </a:p>
        </p:txBody>
      </p:sp>
      <p:sp>
        <p:nvSpPr>
          <p:cNvPr id="20491" name="AutoShape 42"/>
          <p:cNvSpPr>
            <a:spLocks noChangeArrowheads="1"/>
          </p:cNvSpPr>
          <p:nvPr/>
        </p:nvSpPr>
        <p:spPr bwMode="auto">
          <a:xfrm rot="-5400000">
            <a:off x="4024313" y="1982787"/>
            <a:ext cx="457200" cy="733425"/>
          </a:xfrm>
          <a:prstGeom prst="upArrow">
            <a:avLst>
              <a:gd name="adj1" fmla="val 50000"/>
              <a:gd name="adj2" fmla="val 41619"/>
            </a:avLst>
          </a:prstGeom>
          <a:solidFill>
            <a:schemeClr val="tx1"/>
          </a:solidFill>
          <a:ln w="19050">
            <a:solidFill>
              <a:schemeClr val="tx1"/>
            </a:solidFill>
            <a:miter lim="800000"/>
            <a:headEnd/>
            <a:tailEnd/>
          </a:ln>
        </p:spPr>
        <p:txBody>
          <a:bodyPr vert="eaVert"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
        <p:nvSpPr>
          <p:cNvPr id="20492" name="AutoShape 42"/>
          <p:cNvSpPr>
            <a:spLocks noChangeArrowheads="1"/>
          </p:cNvSpPr>
          <p:nvPr/>
        </p:nvSpPr>
        <p:spPr bwMode="auto">
          <a:xfrm rot="-7005005">
            <a:off x="4234657" y="3477418"/>
            <a:ext cx="457200" cy="1401763"/>
          </a:xfrm>
          <a:prstGeom prst="upArrow">
            <a:avLst>
              <a:gd name="adj1" fmla="val 50000"/>
              <a:gd name="adj2" fmla="val 41618"/>
            </a:avLst>
          </a:prstGeom>
          <a:solidFill>
            <a:schemeClr val="tx1"/>
          </a:solidFill>
          <a:ln w="19050">
            <a:solidFill>
              <a:schemeClr val="tx1"/>
            </a:solidFill>
            <a:miter lim="800000"/>
            <a:headEnd/>
            <a:tailEnd/>
          </a:ln>
        </p:spPr>
        <p:txBody>
          <a:bodyPr vert="eaVert" wrap="none" anchor="ct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endParaRPr lang="en-US" altLang="en-US"/>
          </a:p>
        </p:txBody>
      </p:sp>
    </p:spTree>
    <p:extLst>
      <p:ext uri="{BB962C8B-B14F-4D97-AF65-F5344CB8AC3E}">
        <p14:creationId xmlns:p14="http://schemas.microsoft.com/office/powerpoint/2010/main" val="16578821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12713"/>
            <a:ext cx="8229600" cy="1143001"/>
          </a:xfrm>
        </p:spPr>
        <p:txBody>
          <a:bodyPr/>
          <a:lstStyle/>
          <a:p>
            <a:pPr eaLnBrk="1" hangingPunct="1"/>
            <a:r>
              <a:rPr lang="en-US" altLang="en-US" sz="4000"/>
              <a:t>Why vision?</a:t>
            </a:r>
          </a:p>
        </p:txBody>
      </p:sp>
      <p:sp>
        <p:nvSpPr>
          <p:cNvPr id="110595" name="Rectangle 3"/>
          <p:cNvSpPr>
            <a:spLocks noGrp="1" noChangeArrowheads="1"/>
          </p:cNvSpPr>
          <p:nvPr>
            <p:ph type="body" idx="1"/>
          </p:nvPr>
        </p:nvSpPr>
        <p:spPr>
          <a:xfrm>
            <a:off x="457200" y="1135063"/>
            <a:ext cx="8229600" cy="4525962"/>
          </a:xfrm>
        </p:spPr>
        <p:txBody>
          <a:bodyPr/>
          <a:lstStyle/>
          <a:p>
            <a:pPr eaLnBrk="1" hangingPunct="1">
              <a:spcAft>
                <a:spcPts val="600"/>
              </a:spcAft>
            </a:pPr>
            <a:r>
              <a:rPr lang="en-US" altLang="en-US"/>
              <a:t>As image sources multiply, so do applications</a:t>
            </a:r>
          </a:p>
          <a:p>
            <a:pPr lvl="1" eaLnBrk="1" hangingPunct="1"/>
            <a:r>
              <a:rPr lang="en-US" altLang="en-US"/>
              <a:t>Relieve humans of boring, easy tasks</a:t>
            </a:r>
          </a:p>
          <a:p>
            <a:pPr lvl="1" eaLnBrk="1" hangingPunct="1"/>
            <a:r>
              <a:rPr lang="en-US" altLang="en-US"/>
              <a:t>Enhance human abilities: human-computer interaction, visualization</a:t>
            </a:r>
          </a:p>
          <a:p>
            <a:pPr lvl="1" eaLnBrk="1" hangingPunct="1"/>
            <a:r>
              <a:rPr lang="en-US" altLang="en-US"/>
              <a:t>Perception for robotics / autonomous agents</a:t>
            </a:r>
          </a:p>
          <a:p>
            <a:pPr lvl="1" eaLnBrk="1" hangingPunct="1"/>
            <a:r>
              <a:rPr lang="en-US" altLang="en-US"/>
              <a:t>Organize and give access to visual content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a:t>Why computer vision matters</a:t>
            </a:r>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9725"/>
            <a:ext cx="21383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5"/>
          <p:cNvSpPr txBox="1">
            <a:spLocks noChangeArrowheads="1"/>
          </p:cNvSpPr>
          <p:nvPr/>
        </p:nvSpPr>
        <p:spPr bwMode="auto">
          <a:xfrm>
            <a:off x="990600" y="3286125"/>
            <a:ext cx="120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Safety</a:t>
            </a:r>
          </a:p>
        </p:txBody>
      </p:sp>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09725"/>
            <a:ext cx="24018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7"/>
          <p:cNvSpPr txBox="1">
            <a:spLocks noChangeArrowheads="1"/>
          </p:cNvSpPr>
          <p:nvPr/>
        </p:nvSpPr>
        <p:spPr bwMode="auto">
          <a:xfrm>
            <a:off x="3810000" y="3209925"/>
            <a:ext cx="1225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Health</a:t>
            </a:r>
          </a:p>
        </p:txBody>
      </p:sp>
      <p:pic>
        <p:nvPicPr>
          <p:cNvPr id="1741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9725"/>
            <a:ext cx="20050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Box 9"/>
          <p:cNvSpPr txBox="1">
            <a:spLocks noChangeArrowheads="1"/>
          </p:cNvSpPr>
          <p:nvPr/>
        </p:nvSpPr>
        <p:spPr bwMode="auto">
          <a:xfrm>
            <a:off x="6400800" y="3209925"/>
            <a:ext cx="1482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Security</a:t>
            </a:r>
          </a:p>
        </p:txBody>
      </p:sp>
      <p:sp>
        <p:nvSpPr>
          <p:cNvPr id="17417" name="TextBox 11"/>
          <p:cNvSpPr txBox="1">
            <a:spLocks noChangeArrowheads="1"/>
          </p:cNvSpPr>
          <p:nvPr/>
        </p:nvSpPr>
        <p:spPr bwMode="auto">
          <a:xfrm>
            <a:off x="914400" y="5953125"/>
            <a:ext cx="1463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Comfort</a:t>
            </a:r>
          </a:p>
        </p:txBody>
      </p:sp>
      <p:pic>
        <p:nvPicPr>
          <p:cNvPr id="174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4343400"/>
            <a:ext cx="2095500"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9" name="TextBox 13"/>
          <p:cNvSpPr txBox="1">
            <a:spLocks noChangeArrowheads="1"/>
          </p:cNvSpPr>
          <p:nvPr/>
        </p:nvSpPr>
        <p:spPr bwMode="auto">
          <a:xfrm>
            <a:off x="6705600" y="5943600"/>
            <a:ext cx="1341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Access</a:t>
            </a:r>
          </a:p>
        </p:txBody>
      </p:sp>
      <p:pic>
        <p:nvPicPr>
          <p:cNvPr id="17420" name="Picture 2"/>
          <p:cNvPicPr>
            <a:picLocks noChangeAspect="1" noChangeArrowheads="1"/>
          </p:cNvPicPr>
          <p:nvPr/>
        </p:nvPicPr>
        <p:blipFill>
          <a:blip r:embed="rId6">
            <a:extLst>
              <a:ext uri="{28A0092B-C50C-407E-A947-70E740481C1C}">
                <a14:useLocalDpi xmlns:a14="http://schemas.microsoft.com/office/drawing/2010/main" val="0"/>
              </a:ext>
            </a:extLst>
          </a:blip>
          <a:srcRect l="20078" t="7430"/>
          <a:stretch>
            <a:fillRect/>
          </a:stretch>
        </p:blipFill>
        <p:spPr bwMode="auto">
          <a:xfrm>
            <a:off x="3276600" y="4343400"/>
            <a:ext cx="22161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TextBox 15"/>
          <p:cNvSpPr txBox="1">
            <a:spLocks noChangeArrowheads="1"/>
          </p:cNvSpPr>
          <p:nvPr/>
        </p:nvSpPr>
        <p:spPr bwMode="auto">
          <a:xfrm>
            <a:off x="3962400" y="5867400"/>
            <a:ext cx="804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solidFill>
                  <a:srgbClr val="000000"/>
                </a:solidFill>
                <a:latin typeface="Arial" panose="020B0604020202020204" pitchFamily="34" charset="0"/>
              </a:rPr>
              <a:t>Fun</a:t>
            </a:r>
          </a:p>
        </p:txBody>
      </p:sp>
      <p:pic>
        <p:nvPicPr>
          <p:cNvPr id="17422" name="Picture 2"/>
          <p:cNvPicPr>
            <a:picLocks noChangeAspect="1" noChangeArrowheads="1"/>
          </p:cNvPicPr>
          <p:nvPr/>
        </p:nvPicPr>
        <p:blipFill>
          <a:blip r:embed="rId7">
            <a:extLst>
              <a:ext uri="{28A0092B-C50C-407E-A947-70E740481C1C}">
                <a14:useLocalDpi xmlns:a14="http://schemas.microsoft.com/office/drawing/2010/main" val="0"/>
              </a:ext>
            </a:extLst>
          </a:blip>
          <a:srcRect l="26999" r="8202" b="32710"/>
          <a:stretch>
            <a:fillRect/>
          </a:stretch>
        </p:blipFill>
        <p:spPr bwMode="auto">
          <a:xfrm>
            <a:off x="762000" y="4343400"/>
            <a:ext cx="19208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85738"/>
            <a:ext cx="8229600" cy="1143001"/>
          </a:xfrm>
        </p:spPr>
        <p:txBody>
          <a:bodyPr/>
          <a:lstStyle/>
          <a:p>
            <a:pPr eaLnBrk="1" hangingPunct="1"/>
            <a:r>
              <a:rPr lang="en-US" altLang="en-US" sz="4000"/>
              <a:t>Why vision?</a:t>
            </a:r>
          </a:p>
        </p:txBody>
      </p:sp>
      <p:sp>
        <p:nvSpPr>
          <p:cNvPr id="18435" name="Rectangle 60"/>
          <p:cNvSpPr>
            <a:spLocks noGrp="1" noChangeArrowheads="1"/>
          </p:cNvSpPr>
          <p:nvPr>
            <p:ph type="body" idx="4294967295"/>
          </p:nvPr>
        </p:nvSpPr>
        <p:spPr>
          <a:xfrm>
            <a:off x="41275" y="685800"/>
            <a:ext cx="8839200" cy="588963"/>
          </a:xfrm>
        </p:spPr>
        <p:txBody>
          <a:bodyPr/>
          <a:lstStyle/>
          <a:p>
            <a:pPr eaLnBrk="1" hangingPunct="1"/>
            <a:r>
              <a:rPr lang="en-US" altLang="en-US"/>
              <a:t>Images and video are everywhere!</a:t>
            </a:r>
          </a:p>
        </p:txBody>
      </p:sp>
      <p:grpSp>
        <p:nvGrpSpPr>
          <p:cNvPr id="18436" name="Group 4"/>
          <p:cNvGrpSpPr>
            <a:grpSpLocks/>
          </p:cNvGrpSpPr>
          <p:nvPr/>
        </p:nvGrpSpPr>
        <p:grpSpPr bwMode="auto">
          <a:xfrm>
            <a:off x="228600" y="1173163"/>
            <a:ext cx="2905125" cy="2441575"/>
            <a:chOff x="144" y="432"/>
            <a:chExt cx="1830" cy="1538"/>
          </a:xfrm>
        </p:grpSpPr>
        <p:grpSp>
          <p:nvGrpSpPr>
            <p:cNvPr id="18474" name="Group 5"/>
            <p:cNvGrpSpPr>
              <a:grpSpLocks/>
            </p:cNvGrpSpPr>
            <p:nvPr/>
          </p:nvGrpSpPr>
          <p:grpSpPr bwMode="auto">
            <a:xfrm>
              <a:off x="144" y="432"/>
              <a:ext cx="1830" cy="1344"/>
              <a:chOff x="144" y="432"/>
              <a:chExt cx="1830" cy="1344"/>
            </a:xfrm>
          </p:grpSpPr>
          <p:pic>
            <p:nvPicPr>
              <p:cNvPr id="18476" name="Picture 6" descr="albu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 y="432"/>
                <a:ext cx="860"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7" name="Picture 7" descr="album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1053"/>
                <a:ext cx="918"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8" name="Picture 8" descr="album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1056"/>
                <a:ext cx="925"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9" name="Picture 9" descr="album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432"/>
                <a:ext cx="96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75" name="Text Box 10"/>
            <p:cNvSpPr txBox="1">
              <a:spLocks noChangeArrowheads="1"/>
            </p:cNvSpPr>
            <p:nvPr/>
          </p:nvSpPr>
          <p:spPr bwMode="auto">
            <a:xfrm>
              <a:off x="530" y="1797"/>
              <a:ext cx="10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200"/>
                <a:t>Personal photo albums</a:t>
              </a:r>
            </a:p>
          </p:txBody>
        </p:sp>
      </p:grpSp>
      <p:grpSp>
        <p:nvGrpSpPr>
          <p:cNvPr id="18437" name="Group 11"/>
          <p:cNvGrpSpPr>
            <a:grpSpLocks/>
          </p:cNvGrpSpPr>
          <p:nvPr/>
        </p:nvGrpSpPr>
        <p:grpSpPr bwMode="auto">
          <a:xfrm>
            <a:off x="228600" y="4265613"/>
            <a:ext cx="2971800" cy="2413000"/>
            <a:chOff x="144" y="2109"/>
            <a:chExt cx="1872" cy="1520"/>
          </a:xfrm>
        </p:grpSpPr>
        <p:pic>
          <p:nvPicPr>
            <p:cNvPr id="18469" name="Picture 12" descr="infrared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 y="2784"/>
              <a:ext cx="847"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0" name="Picture 13" descr="surveillanc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109"/>
              <a:ext cx="880" cy="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14" descr="surveillance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0" y="2111"/>
              <a:ext cx="1056"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2" name="Text Box 15"/>
            <p:cNvSpPr txBox="1">
              <a:spLocks noChangeArrowheads="1"/>
            </p:cNvSpPr>
            <p:nvPr/>
          </p:nvSpPr>
          <p:spPr bwMode="auto">
            <a:xfrm>
              <a:off x="457" y="3456"/>
              <a:ext cx="117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200"/>
                <a:t>Surveillance and security</a:t>
              </a:r>
            </a:p>
          </p:txBody>
        </p:sp>
        <p:pic>
          <p:nvPicPr>
            <p:cNvPr id="18473" name="Picture 16" descr="surveillance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2784"/>
              <a:ext cx="90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8" name="Group 17"/>
          <p:cNvGrpSpPr>
            <a:grpSpLocks/>
          </p:cNvGrpSpPr>
          <p:nvPr/>
        </p:nvGrpSpPr>
        <p:grpSpPr bwMode="auto">
          <a:xfrm>
            <a:off x="3352800" y="1165225"/>
            <a:ext cx="5676900" cy="2438400"/>
            <a:chOff x="2112" y="461"/>
            <a:chExt cx="3576" cy="1536"/>
          </a:xfrm>
        </p:grpSpPr>
        <p:sp>
          <p:nvSpPr>
            <p:cNvPr id="18459" name="Text Box 18"/>
            <p:cNvSpPr txBox="1">
              <a:spLocks noChangeArrowheads="1"/>
            </p:cNvSpPr>
            <p:nvPr/>
          </p:nvSpPr>
          <p:spPr bwMode="auto">
            <a:xfrm>
              <a:off x="3264" y="1824"/>
              <a:ext cx="13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200"/>
                <a:t>Movies, news, sports</a:t>
              </a:r>
            </a:p>
          </p:txBody>
        </p:sp>
        <p:grpSp>
          <p:nvGrpSpPr>
            <p:cNvPr id="18460" name="Group 19"/>
            <p:cNvGrpSpPr>
              <a:grpSpLocks/>
            </p:cNvGrpSpPr>
            <p:nvPr/>
          </p:nvGrpSpPr>
          <p:grpSpPr bwMode="auto">
            <a:xfrm>
              <a:off x="2112" y="461"/>
              <a:ext cx="3576" cy="1409"/>
              <a:chOff x="2112" y="461"/>
              <a:chExt cx="3576" cy="1409"/>
            </a:xfrm>
          </p:grpSpPr>
          <p:pic>
            <p:nvPicPr>
              <p:cNvPr id="18461" name="Picture 20" descr="news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 y="1212"/>
                <a:ext cx="8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2" name="Picture 21" descr="news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8" y="576"/>
                <a:ext cx="864"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3" name="Picture 22" descr="movie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76" y="1152"/>
                <a:ext cx="1008"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4" name="Picture 23" descr="sports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2" y="461"/>
                <a:ext cx="787"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5" name="Picture 24" descr="sports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 y="1248"/>
                <a:ext cx="936"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6" name="Picture 25" descr="movie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 y="1152"/>
                <a:ext cx="960"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7" name="Picture 26" descr="movie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24" y="537"/>
                <a:ext cx="912"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8" name="Picture 27" descr="movie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5" y="528"/>
                <a:ext cx="975"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8439" name="Picture 30" descr="youtube_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1000" y="3629025"/>
            <a:ext cx="9144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36" descr="flickr_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9000" y="3629025"/>
            <a:ext cx="1371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37" descr="google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4800" y="3629025"/>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2" name="Group 40"/>
          <p:cNvGrpSpPr>
            <a:grpSpLocks/>
          </p:cNvGrpSpPr>
          <p:nvPr/>
        </p:nvGrpSpPr>
        <p:grpSpPr bwMode="auto">
          <a:xfrm>
            <a:off x="3429000" y="4270375"/>
            <a:ext cx="5461000" cy="2362200"/>
            <a:chOff x="2160" y="2112"/>
            <a:chExt cx="3440" cy="1488"/>
          </a:xfrm>
        </p:grpSpPr>
        <p:sp>
          <p:nvSpPr>
            <p:cNvPr id="18447" name="Text Box 41"/>
            <p:cNvSpPr txBox="1">
              <a:spLocks noChangeArrowheads="1"/>
            </p:cNvSpPr>
            <p:nvPr/>
          </p:nvSpPr>
          <p:spPr bwMode="auto">
            <a:xfrm>
              <a:off x="3264" y="3427"/>
              <a:ext cx="13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200"/>
                <a:t>Medical and scientific images</a:t>
              </a:r>
            </a:p>
          </p:txBody>
        </p:sp>
        <p:grpSp>
          <p:nvGrpSpPr>
            <p:cNvPr id="18448" name="Group 42"/>
            <p:cNvGrpSpPr>
              <a:grpSpLocks/>
            </p:cNvGrpSpPr>
            <p:nvPr/>
          </p:nvGrpSpPr>
          <p:grpSpPr bwMode="auto">
            <a:xfrm>
              <a:off x="2160" y="2112"/>
              <a:ext cx="3440" cy="1340"/>
              <a:chOff x="2160" y="2112"/>
              <a:chExt cx="3440" cy="1340"/>
            </a:xfrm>
          </p:grpSpPr>
          <p:pic>
            <p:nvPicPr>
              <p:cNvPr id="18449" name="Picture 43" descr="Hawaii_IR_lo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 y="2112"/>
                <a:ext cx="81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0" name="Picture 44" descr="aeria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2688"/>
                <a:ext cx="720"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45" descr="vessel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60" y="2160"/>
                <a:ext cx="52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2" name="Picture 46" descr="spin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88" y="2112"/>
                <a:ext cx="52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3" name="Picture 47" descr="hubble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6" y="2208"/>
                <a:ext cx="73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48" descr="hubbl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04" y="2736"/>
                <a:ext cx="89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Picture 49" descr="brain"/>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67" y="2832"/>
                <a:ext cx="521"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6" name="Picture 50" descr="protein_crystal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216" y="2160"/>
                <a:ext cx="864"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51" descr="electron_microscopy"/>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2832"/>
                <a:ext cx="624"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52" descr="microscopy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88" y="2704"/>
                <a:ext cx="720"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8443" name="Picture 6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76800" y="3698875"/>
            <a:ext cx="17065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62" descr="Picsearch - the search engine for pictures and images">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683375" y="3575050"/>
            <a:ext cx="12414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63"/>
          <p:cNvPicPr>
            <a:picLocks noChangeAspect="1" noChangeArrowheads="1"/>
          </p:cNvPicPr>
          <p:nvPr/>
        </p:nvPicPr>
        <p:blipFill>
          <a:blip r:embed="rId35">
            <a:extLst>
              <a:ext uri="{28A0092B-C50C-407E-A947-70E740481C1C}">
                <a14:useLocalDpi xmlns:a14="http://schemas.microsoft.com/office/drawing/2010/main" val="0"/>
              </a:ext>
            </a:extLst>
          </a:blip>
          <a:srcRect r="45854"/>
          <a:stretch>
            <a:fillRect/>
          </a:stretch>
        </p:blipFill>
        <p:spPr bwMode="auto">
          <a:xfrm>
            <a:off x="1733550" y="3629025"/>
            <a:ext cx="1619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8446" name="TextBox 46"/>
          <p:cNvSpPr txBox="1">
            <a:spLocks noChangeArrowheads="1"/>
          </p:cNvSpPr>
          <p:nvPr/>
        </p:nvSpPr>
        <p:spPr bwMode="auto">
          <a:xfrm>
            <a:off x="7419975" y="6605588"/>
            <a:ext cx="3395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t>Slide credit; L. Lazebnik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586" name="Title 1"/>
          <p:cNvSpPr>
            <a:spLocks noGrp="1"/>
          </p:cNvSpPr>
          <p:nvPr>
            <p:ph type="title" idx="4294967295"/>
          </p:nvPr>
        </p:nvSpPr>
        <p:spPr/>
        <p:txBody>
          <a:bodyPr/>
          <a:lstStyle/>
          <a:p>
            <a:r>
              <a:rPr lang="en-US" altLang="en-US"/>
              <a:t>A little story about Computer Vision</a:t>
            </a:r>
          </a:p>
        </p:txBody>
      </p:sp>
      <p:sp>
        <p:nvSpPr>
          <p:cNvPr id="195587" name="Rectangle 4"/>
          <p:cNvSpPr>
            <a:spLocks noChangeArrowheads="1"/>
          </p:cNvSpPr>
          <p:nvPr/>
        </p:nvSpPr>
        <p:spPr bwMode="auto">
          <a:xfrm>
            <a:off x="423863" y="1712913"/>
            <a:ext cx="8255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In 1966, Marvin Minsky at MIT asked his undergraduate student Gerald Jay Sussman to “spend the summer linking a camera to a</a:t>
            </a:r>
          </a:p>
          <a:p>
            <a:r>
              <a:rPr lang="en-US" altLang="en-US" sz="2400">
                <a:latin typeface="Times New Roman" panose="02020603050405020304" pitchFamily="18" charset="0"/>
              </a:rPr>
              <a:t>computer and getting the computer to describe what it saw”. We now know that the problem is slightly more difficult than that. (Szeliski 2009, Computer Vision)</a:t>
            </a:r>
          </a:p>
        </p:txBody>
      </p:sp>
    </p:spTree>
    <p:extLst>
      <p:ext uri="{BB962C8B-B14F-4D97-AF65-F5344CB8AC3E}">
        <p14:creationId xmlns:p14="http://schemas.microsoft.com/office/powerpoint/2010/main" val="41215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634" name="Title 1"/>
          <p:cNvSpPr>
            <a:spLocks noGrp="1"/>
          </p:cNvSpPr>
          <p:nvPr>
            <p:ph type="title" idx="4294967295"/>
          </p:nvPr>
        </p:nvSpPr>
        <p:spPr/>
        <p:txBody>
          <a:bodyPr/>
          <a:lstStyle/>
          <a:p>
            <a:r>
              <a:rPr lang="en-US" altLang="en-US"/>
              <a:t>A little story about Computer Vision</a:t>
            </a:r>
          </a:p>
        </p:txBody>
      </p:sp>
      <p:sp>
        <p:nvSpPr>
          <p:cNvPr id="197635" name="Rectangle 4"/>
          <p:cNvSpPr>
            <a:spLocks noChangeArrowheads="1"/>
          </p:cNvSpPr>
          <p:nvPr/>
        </p:nvSpPr>
        <p:spPr bwMode="auto">
          <a:xfrm>
            <a:off x="423863" y="1712913"/>
            <a:ext cx="8255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In 1966, </a:t>
            </a:r>
            <a:r>
              <a:rPr lang="en-US" altLang="en-US" sz="2400">
                <a:solidFill>
                  <a:srgbClr val="0000FF"/>
                </a:solidFill>
                <a:latin typeface="Times New Roman" panose="02020603050405020304" pitchFamily="18" charset="0"/>
              </a:rPr>
              <a:t>Marvin Minsky </a:t>
            </a:r>
            <a:r>
              <a:rPr lang="en-US" altLang="en-US" sz="2400">
                <a:latin typeface="Times New Roman" panose="02020603050405020304" pitchFamily="18" charset="0"/>
              </a:rPr>
              <a:t>at MIT asked his undergraduate student Gerald Jay Sussman to “spend the summer linking a camera to a</a:t>
            </a:r>
          </a:p>
          <a:p>
            <a:r>
              <a:rPr lang="en-US" altLang="en-US" sz="2400">
                <a:latin typeface="Times New Roman" panose="02020603050405020304" pitchFamily="18" charset="0"/>
              </a:rPr>
              <a:t>computer and getting the computer to describe what it saw”. We now know that the problem is slightly more difficult than that. </a:t>
            </a:r>
          </a:p>
        </p:txBody>
      </p:sp>
      <p:sp>
        <p:nvSpPr>
          <p:cNvPr id="197636" name="TextBox 3"/>
          <p:cNvSpPr txBox="1">
            <a:spLocks noChangeArrowheads="1"/>
          </p:cNvSpPr>
          <p:nvPr/>
        </p:nvSpPr>
        <p:spPr bwMode="auto">
          <a:xfrm>
            <a:off x="1524000" y="1328738"/>
            <a:ext cx="3236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solidFill>
                  <a:srgbClr val="0000FF"/>
                </a:solidFill>
                <a:latin typeface="Times New Roman" panose="02020603050405020304" pitchFamily="18" charset="0"/>
              </a:rPr>
              <a:t>Founder, MIT AI project</a:t>
            </a:r>
          </a:p>
        </p:txBody>
      </p:sp>
    </p:spTree>
    <p:extLst>
      <p:ext uri="{BB962C8B-B14F-4D97-AF65-F5344CB8AC3E}">
        <p14:creationId xmlns:p14="http://schemas.microsoft.com/office/powerpoint/2010/main" val="150907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2" name="Title 1"/>
          <p:cNvSpPr>
            <a:spLocks noGrp="1"/>
          </p:cNvSpPr>
          <p:nvPr>
            <p:ph type="title" idx="4294967295"/>
          </p:nvPr>
        </p:nvSpPr>
        <p:spPr/>
        <p:txBody>
          <a:bodyPr/>
          <a:lstStyle/>
          <a:p>
            <a:r>
              <a:rPr lang="en-US" altLang="en-US"/>
              <a:t>A little story about Computer Vision</a:t>
            </a:r>
          </a:p>
        </p:txBody>
      </p:sp>
      <p:sp>
        <p:nvSpPr>
          <p:cNvPr id="199683" name="Rectangle 4"/>
          <p:cNvSpPr>
            <a:spLocks noChangeArrowheads="1"/>
          </p:cNvSpPr>
          <p:nvPr/>
        </p:nvSpPr>
        <p:spPr bwMode="auto">
          <a:xfrm>
            <a:off x="423863" y="1712913"/>
            <a:ext cx="8255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In 1966, Marvin Minsky at MIT asked his undergraduate student Gerald Jay Sussman to “spend the summer linking a camera to a</a:t>
            </a:r>
          </a:p>
          <a:p>
            <a:r>
              <a:rPr lang="en-US" altLang="en-US" sz="2400">
                <a:latin typeface="Times New Roman" panose="02020603050405020304" pitchFamily="18" charset="0"/>
              </a:rPr>
              <a:t>computer and getting the computer to </a:t>
            </a:r>
            <a:r>
              <a:rPr lang="en-US" altLang="en-US" sz="2400" u="sng">
                <a:latin typeface="Times New Roman" panose="02020603050405020304" pitchFamily="18" charset="0"/>
              </a:rPr>
              <a:t>describe</a:t>
            </a:r>
            <a:r>
              <a:rPr lang="en-US" altLang="en-US" sz="2400">
                <a:latin typeface="Times New Roman" panose="02020603050405020304" pitchFamily="18" charset="0"/>
              </a:rPr>
              <a:t> what it saw”. We now know that the problem is slightly more difficult than that. </a:t>
            </a:r>
          </a:p>
        </p:txBody>
      </p:sp>
      <p:sp>
        <p:nvSpPr>
          <p:cNvPr id="4" name="TextBox 3"/>
          <p:cNvSpPr txBox="1"/>
          <p:nvPr/>
        </p:nvSpPr>
        <p:spPr>
          <a:xfrm>
            <a:off x="4445000" y="4259263"/>
            <a:ext cx="2843213" cy="460375"/>
          </a:xfrm>
          <a:prstGeom prst="rect">
            <a:avLst/>
          </a:prstGeom>
          <a:noFill/>
          <a:effectLst>
            <a:outerShdw blurRad="50800" dist="38100" dir="2700000" algn="tl" rotWithShape="0">
              <a:srgbClr val="000000">
                <a:alpha val="43000"/>
              </a:srgbClr>
            </a:outerShdw>
          </a:effectLst>
        </p:spPr>
        <p:txBody>
          <a:bodyPr wrap="none">
            <a:spAutoFit/>
          </a:bodyPr>
          <a:lstStyle/>
          <a:p>
            <a:pPr>
              <a:defRPr/>
            </a:pPr>
            <a:r>
              <a:rPr lang="en-US" sz="2400" dirty="0">
                <a:latin typeface="Times New Roman" charset="0"/>
              </a:rPr>
              <a:t>Image Understanding</a:t>
            </a:r>
          </a:p>
        </p:txBody>
      </p:sp>
    </p:spTree>
    <p:extLst>
      <p:ext uri="{BB962C8B-B14F-4D97-AF65-F5344CB8AC3E}">
        <p14:creationId xmlns:p14="http://schemas.microsoft.com/office/powerpoint/2010/main" val="3494141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3200"/>
              <a:t>Ridiculously brief history of computer vision</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762000"/>
            <a:ext cx="17526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990600"/>
            <a:ext cx="5486400" cy="5135563"/>
          </a:xfrm>
        </p:spPr>
        <p:txBody>
          <a:bodyPr/>
          <a:lstStyle/>
          <a:p>
            <a:pPr>
              <a:lnSpc>
                <a:spcPct val="90000"/>
              </a:lnSpc>
            </a:pPr>
            <a:r>
              <a:rPr lang="en-US" altLang="en-US" sz="2400"/>
              <a:t>1966: Minsky assigns computer vision as an undergrad summer project</a:t>
            </a:r>
          </a:p>
          <a:p>
            <a:pPr>
              <a:lnSpc>
                <a:spcPct val="90000"/>
              </a:lnSpc>
            </a:pPr>
            <a:r>
              <a:rPr lang="en-US" altLang="en-US" sz="2400"/>
              <a:t>1960’s: interpretation of synthetic worlds</a:t>
            </a:r>
          </a:p>
          <a:p>
            <a:pPr>
              <a:lnSpc>
                <a:spcPct val="90000"/>
              </a:lnSpc>
            </a:pPr>
            <a:r>
              <a:rPr lang="en-US" altLang="en-US" sz="2400"/>
              <a:t>1970’s: some progress on interpreting selected images</a:t>
            </a:r>
          </a:p>
          <a:p>
            <a:pPr>
              <a:lnSpc>
                <a:spcPct val="90000"/>
              </a:lnSpc>
            </a:pPr>
            <a:r>
              <a:rPr lang="en-US" altLang="en-US" sz="2400"/>
              <a:t>1980’s: ANNs come and go; shift toward geometry and increased mathematical rigor</a:t>
            </a:r>
            <a:endParaRPr lang="en-US" altLang="en-US" sz="2400">
              <a:sym typeface="Wingdings" panose="05000000000000000000" pitchFamily="2" charset="2"/>
            </a:endParaRPr>
          </a:p>
          <a:p>
            <a:pPr>
              <a:lnSpc>
                <a:spcPct val="90000"/>
              </a:lnSpc>
            </a:pPr>
            <a:r>
              <a:rPr lang="en-US" altLang="en-US" sz="2400">
                <a:sym typeface="Wingdings" panose="05000000000000000000" pitchFamily="2" charset="2"/>
              </a:rPr>
              <a:t>1990’s: face recognition; statistical analysis in vogue</a:t>
            </a:r>
          </a:p>
          <a:p>
            <a:pPr>
              <a:lnSpc>
                <a:spcPct val="90000"/>
              </a:lnSpc>
            </a:pPr>
            <a:r>
              <a:rPr lang="en-US" altLang="en-US" sz="2400">
                <a:sym typeface="Wingdings" panose="05000000000000000000" pitchFamily="2" charset="2"/>
              </a:rPr>
              <a:t>2000’s: broader recognition; large annotated datasets available; video processing starts; vision &amp; graphis; vision for HCI; internet vision, etc.</a:t>
            </a:r>
          </a:p>
          <a:p>
            <a:pPr>
              <a:lnSpc>
                <a:spcPct val="90000"/>
              </a:lnSpc>
            </a:pPr>
            <a:endParaRPr lang="en-US" altLang="en-US" sz="2400"/>
          </a:p>
        </p:txBody>
      </p:sp>
      <p:sp>
        <p:nvSpPr>
          <p:cNvPr id="7" name="TextBox 6"/>
          <p:cNvSpPr txBox="1">
            <a:spLocks noChangeArrowheads="1"/>
          </p:cNvSpPr>
          <p:nvPr/>
        </p:nvSpPr>
        <p:spPr bwMode="auto">
          <a:xfrm>
            <a:off x="6781800" y="2286000"/>
            <a:ext cx="114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Guzman ‘68</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64282" t="2711" r="4964" b="19205"/>
          <a:stretch>
            <a:fillRect/>
          </a:stretch>
        </p:blipFill>
        <p:spPr bwMode="auto">
          <a:xfrm>
            <a:off x="6477000" y="2590800"/>
            <a:ext cx="18637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6781800" y="4343400"/>
            <a:ext cx="1528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Ohta Kanade ‘78</a:t>
            </a:r>
          </a:p>
        </p:txBody>
      </p:sp>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00600"/>
            <a:ext cx="1466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6477000" y="6477000"/>
            <a:ext cx="1928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400">
                <a:solidFill>
                  <a:srgbClr val="000000"/>
                </a:solidFill>
                <a:latin typeface="Arial" panose="020B0604020202020204" pitchFamily="34" charset="0"/>
              </a:rPr>
              <a:t>Turk and Pentland ‘91</a:t>
            </a:r>
          </a:p>
        </p:txBody>
      </p:sp>
    </p:spTree>
    <p:extLst>
      <p:ext uri="{BB962C8B-B14F-4D97-AF65-F5344CB8AC3E}">
        <p14:creationId xmlns:p14="http://schemas.microsoft.com/office/powerpoint/2010/main" val="130032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t>Current state of the art</a:t>
            </a:r>
          </a:p>
        </p:txBody>
      </p:sp>
      <p:sp>
        <p:nvSpPr>
          <p:cNvPr id="22531" name="Rectangle 3"/>
          <p:cNvSpPr>
            <a:spLocks noGrp="1" noChangeArrowheads="1"/>
          </p:cNvSpPr>
          <p:nvPr>
            <p:ph type="body" idx="1"/>
          </p:nvPr>
        </p:nvSpPr>
        <p:spPr/>
        <p:txBody>
          <a:bodyPr/>
          <a:lstStyle/>
          <a:p>
            <a:r>
              <a:rPr lang="en-US" altLang="en-US"/>
              <a:t>The next slides show some examples of what current vision systems can do</a:t>
            </a:r>
          </a:p>
          <a:p>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文字方塊 2"/>
          <p:cNvSpPr txBox="1">
            <a:spLocks noChangeArrowheads="1"/>
          </p:cNvSpPr>
          <p:nvPr/>
        </p:nvSpPr>
        <p:spPr bwMode="auto">
          <a:xfrm>
            <a:off x="0" y="1371600"/>
            <a:ext cx="91440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zh-TW" sz="2000" dirty="0">
                <a:ea typeface="新細明體" charset="-120"/>
              </a:rPr>
              <a:t> </a:t>
            </a:r>
            <a:r>
              <a:rPr lang="en-US" altLang="zh-TW" dirty="0">
                <a:latin typeface="Arial" panose="020B0604020202020204" pitchFamily="34" charset="0"/>
                <a:ea typeface="新細明體" charset="-120"/>
              </a:rPr>
              <a:t>Optical </a:t>
            </a:r>
            <a:r>
              <a:rPr lang="en-US" altLang="zh-TW" dirty="0">
                <a:latin typeface="Arial" panose="020B0604020202020204" pitchFamily="34" charset="0"/>
                <a:ea typeface="新細明體" charset="-120"/>
                <a:cs typeface="Arial" panose="020B0604020202020204" pitchFamily="34" charset="0"/>
              </a:rPr>
              <a:t>character</a:t>
            </a:r>
            <a:r>
              <a:rPr lang="en-US" altLang="zh-TW" dirty="0">
                <a:latin typeface="Arial" panose="020B0604020202020204" pitchFamily="34" charset="0"/>
                <a:ea typeface="新細明體" charset="-120"/>
              </a:rPr>
              <a:t> recognition (OCR): reading handwritten postal codes on letters (Figure 1.4a) and automatic number plate recognition (ANPR);</a:t>
            </a:r>
          </a:p>
          <a:p>
            <a:pPr>
              <a:buFont typeface="Arial" panose="020B0604020202020204" pitchFamily="34" charset="0"/>
              <a:buChar char="•"/>
            </a:pPr>
            <a:r>
              <a:rPr lang="en-US" altLang="zh-TW" dirty="0">
                <a:latin typeface="Arial" panose="020B0604020202020204" pitchFamily="34" charset="0"/>
                <a:ea typeface="新細明體" charset="-120"/>
              </a:rPr>
              <a:t> Machine inspection: rapid parts inspection for quality assurance using stereo vision with specialized illumination to measure tolerances on aircraft wings or auto body parts (Figure 1.4b) or looking for defects in steel castings using X-ray vision;</a:t>
            </a:r>
          </a:p>
          <a:p>
            <a:pPr>
              <a:buFont typeface="Arial" panose="020B0604020202020204" pitchFamily="34" charset="0"/>
              <a:buChar char="•"/>
            </a:pPr>
            <a:r>
              <a:rPr lang="en-US" altLang="zh-TW" dirty="0">
                <a:latin typeface="Arial" panose="020B0604020202020204" pitchFamily="34" charset="0"/>
                <a:ea typeface="新細明體" charset="-120"/>
              </a:rPr>
              <a:t> Retail: object recognition for automated checkout lanes (Figure 1.4c);</a:t>
            </a:r>
          </a:p>
          <a:p>
            <a:pPr>
              <a:buFont typeface="Arial" panose="020B0604020202020204" pitchFamily="34" charset="0"/>
              <a:buChar char="•"/>
            </a:pPr>
            <a:r>
              <a:rPr lang="en-US" altLang="zh-TW" dirty="0">
                <a:latin typeface="Arial" panose="020B0604020202020204" pitchFamily="34" charset="0"/>
                <a:ea typeface="新細明體" charset="-120"/>
              </a:rPr>
              <a:t> 3D model building (photogrammetry): fully automated construction of 3D models from aerial photographs used in systems such as Bing Maps;</a:t>
            </a:r>
          </a:p>
          <a:p>
            <a:r>
              <a:rPr lang="en-US" altLang="zh-TW" sz="2000" dirty="0">
                <a:ea typeface="新細明體" charset="-120"/>
              </a:rPr>
              <a:t> </a:t>
            </a:r>
            <a:endParaRPr lang="zh-TW" altLang="en-US" sz="2000" dirty="0">
              <a:ea typeface="新細明體" charset="-120"/>
            </a:endParaRPr>
          </a:p>
        </p:txBody>
      </p:sp>
      <p:sp>
        <p:nvSpPr>
          <p:cNvPr id="7" name="Rectangle 2"/>
          <p:cNvSpPr>
            <a:spLocks noGrp="1" noChangeArrowheads="1"/>
          </p:cNvSpPr>
          <p:nvPr>
            <p:ph type="title"/>
          </p:nvPr>
        </p:nvSpPr>
        <p:spPr>
          <a:xfrm>
            <a:off x="685800" y="76200"/>
            <a:ext cx="7772400" cy="838200"/>
          </a:xfrm>
        </p:spPr>
        <p:txBody>
          <a:bodyPr/>
          <a:lstStyle/>
          <a:p>
            <a:r>
              <a:rPr lang="en-US" altLang="en-US" dirty="0"/>
              <a:t>Current state of the art</a:t>
            </a:r>
          </a:p>
        </p:txBody>
      </p:sp>
    </p:spTree>
    <p:extLst>
      <p:ext uri="{BB962C8B-B14F-4D97-AF65-F5344CB8AC3E}">
        <p14:creationId xmlns:p14="http://schemas.microsoft.com/office/powerpoint/2010/main" val="491010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Image</a:t>
            </a:r>
          </a:p>
        </p:txBody>
      </p:sp>
      <p:sp>
        <p:nvSpPr>
          <p:cNvPr id="3" name="Content Placeholder 2"/>
          <p:cNvSpPr>
            <a:spLocks noGrp="1"/>
          </p:cNvSpPr>
          <p:nvPr>
            <p:ph idx="1"/>
          </p:nvPr>
        </p:nvSpPr>
        <p:spPr>
          <a:xfrm>
            <a:off x="76200" y="914400"/>
            <a:ext cx="8991600" cy="5562600"/>
          </a:xfrm>
        </p:spPr>
        <p:txBody>
          <a:bodyPr>
            <a:normAutofit/>
          </a:bodyPr>
          <a:lstStyle/>
          <a:p>
            <a:r>
              <a:rPr lang="en-US" dirty="0"/>
              <a:t>A digitized image is one in which:</a:t>
            </a:r>
          </a:p>
          <a:p>
            <a:pPr lvl="1"/>
            <a:r>
              <a:rPr lang="en-US" dirty="0"/>
              <a:t>Spatial and grayscale values have been made discrete.</a:t>
            </a:r>
          </a:p>
          <a:p>
            <a:pPr lvl="1"/>
            <a:r>
              <a:rPr lang="en-US" dirty="0"/>
              <a:t>Intensities measured across a regularly spaced grid in x and y directions are sampled to</a:t>
            </a:r>
          </a:p>
          <a:p>
            <a:pPr lvl="2"/>
            <a:r>
              <a:rPr lang="en-US" dirty="0"/>
              <a:t>8 bits (256 values) per point for black and white,</a:t>
            </a:r>
          </a:p>
          <a:p>
            <a:pPr lvl="2"/>
            <a:r>
              <a:rPr lang="en-US" dirty="0"/>
              <a:t>3x8 bits per point for color images.</a:t>
            </a:r>
          </a:p>
          <a:p>
            <a:pPr lvl="1"/>
            <a:r>
              <a:rPr lang="en-US" dirty="0"/>
              <a:t>Stored as a 2D arrays of gray-level values. The array elements are called pixels and identified by their x, y coordinates.</a:t>
            </a:r>
            <a:br>
              <a:rPr lang="en-US" dirty="0"/>
            </a:br>
            <a:endParaRPr lang="en-US" dirty="0"/>
          </a:p>
        </p:txBody>
      </p:sp>
      <p:pic>
        <p:nvPicPr>
          <p:cNvPr id="4" name="Picture 3"/>
          <p:cNvPicPr>
            <a:picLocks noChangeAspect="1"/>
          </p:cNvPicPr>
          <p:nvPr/>
        </p:nvPicPr>
        <p:blipFill rotWithShape="1">
          <a:blip r:embed="rId2"/>
          <a:srcRect t="5328"/>
          <a:stretch/>
        </p:blipFill>
        <p:spPr>
          <a:xfrm>
            <a:off x="1219828" y="4343400"/>
            <a:ext cx="7292666" cy="2514600"/>
          </a:xfrm>
          <a:prstGeom prst="rect">
            <a:avLst/>
          </a:prstGeom>
        </p:spPr>
      </p:pic>
    </p:spTree>
    <p:extLst>
      <p:ext uri="{BB962C8B-B14F-4D97-AF65-F5344CB8AC3E}">
        <p14:creationId xmlns:p14="http://schemas.microsoft.com/office/powerpoint/2010/main" val="809264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文字方塊 2"/>
          <p:cNvSpPr txBox="1">
            <a:spLocks noChangeArrowheads="1"/>
          </p:cNvSpPr>
          <p:nvPr/>
        </p:nvSpPr>
        <p:spPr bwMode="auto">
          <a:xfrm>
            <a:off x="0" y="137160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zh-TW" sz="2000" dirty="0">
                <a:ea typeface="新細明體" charset="-120"/>
              </a:rPr>
              <a:t> </a:t>
            </a:r>
            <a:r>
              <a:rPr lang="en-US" altLang="zh-TW" dirty="0">
                <a:latin typeface="Arial" panose="020B0604020202020204" pitchFamily="34" charset="0"/>
                <a:ea typeface="新細明體" charset="-120"/>
              </a:rPr>
              <a:t>Medical imaging: registering pre-operative and intra-operative imagery or performing long-term studies of people’s brain morphology as they age;</a:t>
            </a:r>
          </a:p>
          <a:p>
            <a:pPr>
              <a:buFont typeface="Arial" panose="020B0604020202020204" pitchFamily="34" charset="0"/>
              <a:buChar char="•"/>
            </a:pPr>
            <a:r>
              <a:rPr lang="en-US" altLang="zh-TW" dirty="0">
                <a:latin typeface="Arial" panose="020B0604020202020204" pitchFamily="34" charset="0"/>
                <a:ea typeface="新細明體" charset="-120"/>
              </a:rPr>
              <a:t> Automotive safety: detecting unexpected obstacles such as pedestrians on the street, under conditions where active vision techniques such as radar or </a:t>
            </a:r>
            <a:r>
              <a:rPr lang="en-US" altLang="zh-TW" dirty="0" err="1">
                <a:latin typeface="Arial" panose="020B0604020202020204" pitchFamily="34" charset="0"/>
                <a:ea typeface="新細明體" charset="-120"/>
              </a:rPr>
              <a:t>lidar</a:t>
            </a:r>
            <a:r>
              <a:rPr lang="en-US" altLang="zh-TW" dirty="0">
                <a:latin typeface="Arial" panose="020B0604020202020204" pitchFamily="34" charset="0"/>
                <a:ea typeface="新細明體" charset="-120"/>
              </a:rPr>
              <a:t> do not work well (Figure 1.4e; see also Miller, Campbell, </a:t>
            </a:r>
            <a:r>
              <a:rPr lang="en-US" altLang="zh-TW" dirty="0" err="1">
                <a:latin typeface="Arial" panose="020B0604020202020204" pitchFamily="34" charset="0"/>
                <a:ea typeface="新細明體" charset="-120"/>
              </a:rPr>
              <a:t>Huttenlocher</a:t>
            </a:r>
            <a:r>
              <a:rPr lang="en-US" altLang="zh-TW" dirty="0">
                <a:latin typeface="Arial" panose="020B0604020202020204" pitchFamily="34" charset="0"/>
                <a:ea typeface="新細明體" charset="-120"/>
              </a:rPr>
              <a:t> et al. (2008); </a:t>
            </a:r>
            <a:r>
              <a:rPr lang="en-US" altLang="zh-TW" dirty="0" err="1">
                <a:latin typeface="Arial" panose="020B0604020202020204" pitchFamily="34" charset="0"/>
                <a:ea typeface="新細明體" charset="-120"/>
              </a:rPr>
              <a:t>Montemerlo</a:t>
            </a:r>
            <a:r>
              <a:rPr lang="en-US" altLang="zh-TW" dirty="0">
                <a:latin typeface="Arial" panose="020B0604020202020204" pitchFamily="34" charset="0"/>
                <a:ea typeface="新細明體" charset="-120"/>
              </a:rPr>
              <a:t>, Becker, Bhat et al. (2008); </a:t>
            </a:r>
            <a:r>
              <a:rPr lang="en-US" altLang="zh-TW" dirty="0" err="1">
                <a:latin typeface="Arial" panose="020B0604020202020204" pitchFamily="34" charset="0"/>
                <a:ea typeface="新細明體" charset="-120"/>
              </a:rPr>
              <a:t>Urmson</a:t>
            </a:r>
            <a:r>
              <a:rPr lang="en-US" altLang="zh-TW" dirty="0">
                <a:latin typeface="Arial" panose="020B0604020202020204" pitchFamily="34" charset="0"/>
                <a:ea typeface="新細明體" charset="-120"/>
              </a:rPr>
              <a:t>, </a:t>
            </a:r>
            <a:r>
              <a:rPr lang="en-US" altLang="zh-TW" dirty="0" err="1">
                <a:latin typeface="Arial" panose="020B0604020202020204" pitchFamily="34" charset="0"/>
                <a:ea typeface="新細明體" charset="-120"/>
              </a:rPr>
              <a:t>Anhalt</a:t>
            </a:r>
            <a:r>
              <a:rPr lang="en-US" altLang="zh-TW" dirty="0">
                <a:latin typeface="Arial" panose="020B0604020202020204" pitchFamily="34" charset="0"/>
                <a:ea typeface="新細明體" charset="-120"/>
              </a:rPr>
              <a:t>, </a:t>
            </a:r>
            <a:r>
              <a:rPr lang="en-US" altLang="zh-TW" dirty="0" err="1">
                <a:latin typeface="Arial" panose="020B0604020202020204" pitchFamily="34" charset="0"/>
                <a:ea typeface="新細明體" charset="-120"/>
              </a:rPr>
              <a:t>Bagnell</a:t>
            </a:r>
            <a:r>
              <a:rPr lang="en-US" altLang="zh-TW" dirty="0">
                <a:latin typeface="Arial" panose="020B0604020202020204" pitchFamily="34" charset="0"/>
                <a:ea typeface="新細明體" charset="-120"/>
              </a:rPr>
              <a:t> et al. (2008) for examples of fully</a:t>
            </a:r>
          </a:p>
          <a:p>
            <a:r>
              <a:rPr lang="en-US" altLang="zh-TW" dirty="0">
                <a:latin typeface="Arial" panose="020B0604020202020204" pitchFamily="34" charset="0"/>
                <a:ea typeface="新細明體" charset="-120"/>
              </a:rPr>
              <a:t>automated driving);</a:t>
            </a:r>
          </a:p>
          <a:p>
            <a:r>
              <a:rPr lang="en-US" altLang="zh-TW" sz="2000" dirty="0">
                <a:ea typeface="新細明體" charset="-120"/>
              </a:rPr>
              <a:t> </a:t>
            </a:r>
            <a:endParaRPr lang="zh-TW" altLang="en-US" sz="2000" dirty="0">
              <a:ea typeface="新細明體" charset="-120"/>
            </a:endParaRPr>
          </a:p>
        </p:txBody>
      </p:sp>
      <p:sp>
        <p:nvSpPr>
          <p:cNvPr id="6" name="Rectangle 2"/>
          <p:cNvSpPr>
            <a:spLocks noGrp="1" noChangeArrowheads="1"/>
          </p:cNvSpPr>
          <p:nvPr>
            <p:ph type="title"/>
          </p:nvPr>
        </p:nvSpPr>
        <p:spPr>
          <a:xfrm>
            <a:off x="685800" y="76200"/>
            <a:ext cx="7772400" cy="838200"/>
          </a:xfrm>
        </p:spPr>
        <p:txBody>
          <a:bodyPr/>
          <a:lstStyle/>
          <a:p>
            <a:r>
              <a:rPr lang="en-US" altLang="en-US" dirty="0"/>
              <a:t>Current state of the art</a:t>
            </a:r>
          </a:p>
        </p:txBody>
      </p:sp>
    </p:spTree>
    <p:extLst>
      <p:ext uri="{BB962C8B-B14F-4D97-AF65-F5344CB8AC3E}">
        <p14:creationId xmlns:p14="http://schemas.microsoft.com/office/powerpoint/2010/main" val="3661198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文字方塊 2"/>
          <p:cNvSpPr txBox="1">
            <a:spLocks noChangeArrowheads="1"/>
          </p:cNvSpPr>
          <p:nvPr/>
        </p:nvSpPr>
        <p:spPr bwMode="auto">
          <a:xfrm>
            <a:off x="0" y="13716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zh-TW" sz="2000" dirty="0">
                <a:ea typeface="新細明體" charset="-120"/>
              </a:rPr>
              <a:t> </a:t>
            </a:r>
            <a:r>
              <a:rPr lang="en-US" altLang="zh-TW" dirty="0">
                <a:latin typeface="Arial" panose="020B0604020202020204" pitchFamily="34" charset="0"/>
                <a:ea typeface="新細明體" charset="-120"/>
              </a:rPr>
              <a:t>Match move: merging computer-generated imagery (CGI) with live action footage by tracking feature points in the source video to estimate the 3D camera motion and shape of the environment. </a:t>
            </a:r>
          </a:p>
          <a:p>
            <a:pPr>
              <a:buFont typeface="Arial" panose="020B0604020202020204" pitchFamily="34" charset="0"/>
              <a:buChar char="•"/>
            </a:pPr>
            <a:r>
              <a:rPr lang="en-US" altLang="zh-TW" dirty="0">
                <a:latin typeface="Arial" panose="020B0604020202020204" pitchFamily="34" charset="0"/>
                <a:ea typeface="新細明體" charset="-120"/>
              </a:rPr>
              <a:t> Such techniques are widely used in Hollywood (e.g., in movies such as Jurassic Park) (Roble 1999; Roble and Zafar 2009); </a:t>
            </a:r>
          </a:p>
          <a:p>
            <a:pPr>
              <a:buFont typeface="Arial" panose="020B0604020202020204" pitchFamily="34" charset="0"/>
              <a:buChar char="•"/>
            </a:pPr>
            <a:r>
              <a:rPr lang="en-US" altLang="zh-TW" dirty="0">
                <a:latin typeface="Arial" panose="020B0604020202020204" pitchFamily="34" charset="0"/>
                <a:ea typeface="新細明體" charset="-120"/>
              </a:rPr>
              <a:t> They also require the use of precise matting to insert new elements between foreground and background elements </a:t>
            </a:r>
            <a:r>
              <a:rPr lang="fr-FR" altLang="zh-TW" dirty="0">
                <a:latin typeface="Arial" panose="020B0604020202020204" pitchFamily="34" charset="0"/>
                <a:ea typeface="新細明體" charset="-120"/>
              </a:rPr>
              <a:t>(</a:t>
            </a:r>
            <a:r>
              <a:rPr lang="fr-FR" altLang="zh-TW" dirty="0" err="1">
                <a:latin typeface="Arial" panose="020B0604020202020204" pitchFamily="34" charset="0"/>
                <a:ea typeface="新細明體" charset="-120"/>
              </a:rPr>
              <a:t>Chuang</a:t>
            </a:r>
            <a:r>
              <a:rPr lang="fr-FR" altLang="zh-TW" dirty="0">
                <a:latin typeface="Arial" panose="020B0604020202020204" pitchFamily="34" charset="0"/>
                <a:ea typeface="新細明體" charset="-120"/>
              </a:rPr>
              <a:t>, </a:t>
            </a:r>
            <a:r>
              <a:rPr lang="fr-FR" altLang="zh-TW" dirty="0" err="1">
                <a:latin typeface="Arial" panose="020B0604020202020204" pitchFamily="34" charset="0"/>
                <a:ea typeface="新細明體" charset="-120"/>
              </a:rPr>
              <a:t>Agarwala</a:t>
            </a:r>
            <a:r>
              <a:rPr lang="fr-FR" altLang="zh-TW" dirty="0">
                <a:latin typeface="Arial" panose="020B0604020202020204" pitchFamily="34" charset="0"/>
                <a:ea typeface="新細明體" charset="-120"/>
              </a:rPr>
              <a:t>, </a:t>
            </a:r>
            <a:r>
              <a:rPr lang="fr-FR" altLang="zh-TW" dirty="0" err="1">
                <a:latin typeface="Arial" panose="020B0604020202020204" pitchFamily="34" charset="0"/>
                <a:ea typeface="新細明體" charset="-120"/>
              </a:rPr>
              <a:t>Curless</a:t>
            </a:r>
            <a:r>
              <a:rPr lang="fr-FR" altLang="zh-TW" dirty="0">
                <a:latin typeface="Arial" panose="020B0604020202020204" pitchFamily="34" charset="0"/>
                <a:ea typeface="新細明體" charset="-120"/>
              </a:rPr>
              <a:t> et al. 2002).</a:t>
            </a:r>
            <a:endParaRPr lang="zh-TW" altLang="en-US" dirty="0">
              <a:latin typeface="Arial" panose="020B0604020202020204" pitchFamily="34" charset="0"/>
              <a:ea typeface="新細明體" charset="-120"/>
            </a:endParaRPr>
          </a:p>
          <a:p>
            <a:r>
              <a:rPr lang="en-US" altLang="zh-TW" sz="2000" dirty="0">
                <a:ea typeface="新細明體" charset="-120"/>
              </a:rPr>
              <a:t> </a:t>
            </a:r>
            <a:endParaRPr lang="zh-TW" altLang="en-US" sz="2000" dirty="0">
              <a:ea typeface="新細明體" charset="-120"/>
            </a:endParaRPr>
          </a:p>
        </p:txBody>
      </p:sp>
      <p:sp>
        <p:nvSpPr>
          <p:cNvPr id="6" name="Rectangle 2"/>
          <p:cNvSpPr>
            <a:spLocks noGrp="1" noChangeArrowheads="1"/>
          </p:cNvSpPr>
          <p:nvPr>
            <p:ph type="title"/>
          </p:nvPr>
        </p:nvSpPr>
        <p:spPr>
          <a:xfrm>
            <a:off x="685800" y="76200"/>
            <a:ext cx="7772400" cy="838200"/>
          </a:xfrm>
        </p:spPr>
        <p:txBody>
          <a:bodyPr/>
          <a:lstStyle/>
          <a:p>
            <a:r>
              <a:rPr lang="en-US" altLang="en-US" dirty="0"/>
              <a:t>Current state of the art</a:t>
            </a:r>
          </a:p>
        </p:txBody>
      </p:sp>
    </p:spTree>
    <p:extLst>
      <p:ext uri="{BB962C8B-B14F-4D97-AF65-F5344CB8AC3E}">
        <p14:creationId xmlns:p14="http://schemas.microsoft.com/office/powerpoint/2010/main" val="2458066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9" name="文字方塊 2"/>
          <p:cNvSpPr txBox="1">
            <a:spLocks noChangeArrowheads="1"/>
          </p:cNvSpPr>
          <p:nvPr/>
        </p:nvSpPr>
        <p:spPr bwMode="auto">
          <a:xfrm>
            <a:off x="0" y="1371600"/>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Arial" panose="020B0604020202020204" pitchFamily="34" charset="0"/>
              <a:buChar char="•"/>
            </a:pPr>
            <a:r>
              <a:rPr lang="en-US" altLang="zh-TW" sz="2000">
                <a:ea typeface="新細明體" charset="-120"/>
              </a:rPr>
              <a:t> </a:t>
            </a:r>
            <a:r>
              <a:rPr lang="en-US" altLang="zh-TW">
                <a:latin typeface="Arial" panose="020B0604020202020204" pitchFamily="34" charset="0"/>
                <a:ea typeface="新細明體" charset="-120"/>
              </a:rPr>
              <a:t>Motion capture (mocap): using retro-reflective markers viewed from multiple cameras or other vision-based techniques to capture actors for computer animation;</a:t>
            </a:r>
          </a:p>
          <a:p>
            <a:pPr>
              <a:buFont typeface="Arial" panose="020B0604020202020204" pitchFamily="34" charset="0"/>
              <a:buChar char="•"/>
            </a:pPr>
            <a:r>
              <a:rPr lang="en-US" altLang="zh-TW">
                <a:latin typeface="Arial" panose="020B0604020202020204" pitchFamily="34" charset="0"/>
                <a:ea typeface="新細明體" charset="-120"/>
              </a:rPr>
              <a:t> Surveillance: monitoring for intruders, analyzing highway traffic (Figure 1.4f), and monitoring pools for drowning victims;</a:t>
            </a:r>
          </a:p>
          <a:p>
            <a:pPr>
              <a:buFont typeface="Arial" panose="020B0604020202020204" pitchFamily="34" charset="0"/>
              <a:buChar char="•"/>
            </a:pPr>
            <a:r>
              <a:rPr lang="en-US" altLang="zh-TW">
                <a:latin typeface="Arial" panose="020B0604020202020204" pitchFamily="34" charset="0"/>
                <a:ea typeface="新細明體" charset="-120"/>
              </a:rPr>
              <a:t> Fingerprint recognition and biometrics: for automatic access authentication as well as forensic applications. </a:t>
            </a:r>
            <a:endParaRPr lang="zh-TW" altLang="en-US">
              <a:latin typeface="Arial" panose="020B0604020202020204" pitchFamily="34" charset="0"/>
              <a:ea typeface="新細明體" charset="-120"/>
            </a:endParaRPr>
          </a:p>
        </p:txBody>
      </p:sp>
      <p:sp>
        <p:nvSpPr>
          <p:cNvPr id="6" name="Rectangle 2"/>
          <p:cNvSpPr>
            <a:spLocks noGrp="1" noChangeArrowheads="1"/>
          </p:cNvSpPr>
          <p:nvPr>
            <p:ph type="title"/>
          </p:nvPr>
        </p:nvSpPr>
        <p:spPr>
          <a:xfrm>
            <a:off x="685800" y="76200"/>
            <a:ext cx="7772400" cy="838200"/>
          </a:xfrm>
        </p:spPr>
        <p:txBody>
          <a:bodyPr/>
          <a:lstStyle/>
          <a:p>
            <a:r>
              <a:rPr lang="en-US" altLang="en-US" dirty="0"/>
              <a:t>Current state of the art</a:t>
            </a:r>
          </a:p>
        </p:txBody>
      </p:sp>
    </p:spTree>
    <p:extLst>
      <p:ext uri="{BB962C8B-B14F-4D97-AF65-F5344CB8AC3E}">
        <p14:creationId xmlns:p14="http://schemas.microsoft.com/office/powerpoint/2010/main" val="156513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and Applications</a:t>
            </a:r>
          </a:p>
        </p:txBody>
      </p:sp>
      <p:sp>
        <p:nvSpPr>
          <p:cNvPr id="3" name="Content Placeholder 2"/>
          <p:cNvSpPr>
            <a:spLocks noGrp="1"/>
          </p:cNvSpPr>
          <p:nvPr>
            <p:ph idx="1"/>
          </p:nvPr>
        </p:nvSpPr>
        <p:spPr>
          <a:xfrm>
            <a:off x="498143" y="1419367"/>
            <a:ext cx="8229600" cy="5063320"/>
          </a:xfrm>
        </p:spPr>
        <p:txBody>
          <a:bodyPr/>
          <a:lstStyle/>
          <a:p>
            <a:r>
              <a:rPr lang="en-US" sz="2000" dirty="0">
                <a:solidFill>
                  <a:srgbClr val="0000FF"/>
                </a:solidFill>
              </a:rPr>
              <a:t>Automobile driver assistance </a:t>
            </a:r>
          </a:p>
          <a:p>
            <a:pPr lvl="1"/>
            <a:r>
              <a:rPr lang="en-US" sz="1800" dirty="0"/>
              <a:t>Lane departure warning </a:t>
            </a:r>
          </a:p>
          <a:p>
            <a:pPr lvl="1"/>
            <a:r>
              <a:rPr lang="en-US" sz="1800" dirty="0"/>
              <a:t>Adaptive cruise control </a:t>
            </a:r>
          </a:p>
          <a:p>
            <a:pPr lvl="1"/>
            <a:r>
              <a:rPr lang="en-US" sz="1800" dirty="0"/>
              <a:t>Obstacle warning</a:t>
            </a:r>
          </a:p>
          <a:p>
            <a:r>
              <a:rPr lang="en-US" sz="2000" dirty="0">
                <a:solidFill>
                  <a:srgbClr val="0000FF"/>
                </a:solidFill>
              </a:rPr>
              <a:t>Digital Photography </a:t>
            </a:r>
            <a:endParaRPr lang="en-US" sz="2000" b="1" dirty="0"/>
          </a:p>
          <a:p>
            <a:pPr lvl="1"/>
            <a:r>
              <a:rPr lang="en-US" sz="1800" dirty="0"/>
              <a:t>Image Enhancement</a:t>
            </a:r>
          </a:p>
          <a:p>
            <a:pPr lvl="1"/>
            <a:r>
              <a:rPr lang="en-US" sz="1800" dirty="0"/>
              <a:t>Compression</a:t>
            </a:r>
          </a:p>
          <a:p>
            <a:pPr lvl="1"/>
            <a:r>
              <a:rPr lang="en-US" sz="1800" dirty="0"/>
              <a:t>Color manipulation</a:t>
            </a:r>
          </a:p>
          <a:p>
            <a:pPr lvl="1"/>
            <a:r>
              <a:rPr lang="en-US" sz="1800" dirty="0"/>
              <a:t>Image editing </a:t>
            </a:r>
          </a:p>
          <a:p>
            <a:pPr lvl="1"/>
            <a:r>
              <a:rPr lang="en-US" sz="1800" dirty="0"/>
              <a:t>Digital cameras</a:t>
            </a:r>
          </a:p>
          <a:p>
            <a:r>
              <a:rPr lang="en-US" sz="2000" dirty="0">
                <a:solidFill>
                  <a:srgbClr val="0000FF"/>
                </a:solidFill>
              </a:rPr>
              <a:t>Sports analysis </a:t>
            </a:r>
            <a:endParaRPr lang="en-US" sz="2000" b="1" dirty="0"/>
          </a:p>
          <a:p>
            <a:pPr lvl="1"/>
            <a:r>
              <a:rPr lang="en-US" sz="1800" dirty="0"/>
              <a:t>sports refereeing and commentary</a:t>
            </a:r>
          </a:p>
          <a:p>
            <a:pPr lvl="1"/>
            <a:r>
              <a:rPr lang="en-US" sz="1800" dirty="0"/>
              <a:t>3D visualization and tracking sports actions</a:t>
            </a:r>
          </a:p>
        </p:txBody>
      </p:sp>
      <p:sp>
        <p:nvSpPr>
          <p:cNvPr id="4" name="Slide Number Placeholder 3"/>
          <p:cNvSpPr>
            <a:spLocks noGrp="1"/>
          </p:cNvSpPr>
          <p:nvPr>
            <p:ph type="sldNum" sz="quarter" idx="10"/>
          </p:nvPr>
        </p:nvSpPr>
        <p:spPr/>
        <p:txBody>
          <a:bodyPr/>
          <a:lstStyle/>
          <a:p>
            <a:fld id="{42DF876C-ED57-47CE-A10D-5276AD31AB21}" type="slidenum">
              <a:rPr lang="he-IL" smtClean="0"/>
              <a:pPr/>
              <a:t>43</a:t>
            </a:fld>
            <a:endParaRPr lang="en-US"/>
          </a:p>
        </p:txBody>
      </p:sp>
      <p:pic>
        <p:nvPicPr>
          <p:cNvPr id="6" name="Picture 2" descr="http://a332.g.akamai.net/f/332/936/12h/www.edmunds.com/media/ownership/safety/new.warning.systems.save.drivers/mobile.eye.500.jpg"/>
          <p:cNvPicPr>
            <a:picLocks noChangeAspect="1" noChangeArrowheads="1"/>
          </p:cNvPicPr>
          <p:nvPr/>
        </p:nvPicPr>
        <p:blipFill>
          <a:blip r:embed="rId2"/>
          <a:srcRect/>
          <a:stretch>
            <a:fillRect/>
          </a:stretch>
        </p:blipFill>
        <p:spPr bwMode="auto">
          <a:xfrm>
            <a:off x="4671274" y="2361063"/>
            <a:ext cx="3974466" cy="2503914"/>
          </a:xfrm>
          <a:prstGeom prst="rect">
            <a:avLst/>
          </a:prstGeom>
          <a:noFill/>
        </p:spPr>
      </p:pic>
      <p:sp>
        <p:nvSpPr>
          <p:cNvPr id="7" name="TextBox 6"/>
          <p:cNvSpPr txBox="1"/>
          <p:nvPr/>
        </p:nvSpPr>
        <p:spPr>
          <a:xfrm>
            <a:off x="5895832" y="4913194"/>
            <a:ext cx="2122697" cy="400110"/>
          </a:xfrm>
          <a:prstGeom prst="rect">
            <a:avLst/>
          </a:prstGeom>
          <a:noFill/>
        </p:spPr>
        <p:txBody>
          <a:bodyPr wrap="none" rtlCol="0">
            <a:spAutoFit/>
          </a:bodyPr>
          <a:lstStyle/>
          <a:p>
            <a:r>
              <a:rPr lang="en-US" sz="2000" dirty="0" err="1"/>
              <a:t>MobilEye</a:t>
            </a:r>
            <a:r>
              <a:rPr lang="en-US" sz="2000" dirty="0"/>
              <a:t> system</a:t>
            </a:r>
          </a:p>
        </p:txBody>
      </p:sp>
    </p:spTree>
    <p:extLst>
      <p:ext uri="{BB962C8B-B14F-4D97-AF65-F5344CB8AC3E}">
        <p14:creationId xmlns:p14="http://schemas.microsoft.com/office/powerpoint/2010/main" val="1988970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43" y="491320"/>
            <a:ext cx="8229600" cy="5950425"/>
          </a:xfrm>
        </p:spPr>
        <p:txBody>
          <a:bodyPr/>
          <a:lstStyle/>
          <a:p>
            <a:r>
              <a:rPr lang="en-US" sz="2000" dirty="0">
                <a:solidFill>
                  <a:srgbClr val="0000FF"/>
                </a:solidFill>
              </a:rPr>
              <a:t>Film and Video</a:t>
            </a:r>
          </a:p>
          <a:p>
            <a:pPr lvl="1"/>
            <a:r>
              <a:rPr lang="en-US" sz="1800" dirty="0"/>
              <a:t>Editing</a:t>
            </a:r>
          </a:p>
          <a:p>
            <a:pPr lvl="1"/>
            <a:r>
              <a:rPr lang="en-US" sz="1800" dirty="0"/>
              <a:t>Special effects</a:t>
            </a:r>
          </a:p>
          <a:p>
            <a:r>
              <a:rPr lang="en-US" sz="2000" dirty="0">
                <a:solidFill>
                  <a:srgbClr val="0000FF"/>
                </a:solidFill>
              </a:rPr>
              <a:t>Image Database</a:t>
            </a:r>
            <a:endParaRPr lang="en-US" sz="2000" b="1" dirty="0"/>
          </a:p>
          <a:p>
            <a:pPr lvl="1"/>
            <a:r>
              <a:rPr lang="en-US" sz="1800" dirty="0"/>
              <a:t>Content based image retrieval</a:t>
            </a:r>
          </a:p>
          <a:p>
            <a:pPr lvl="1"/>
            <a:r>
              <a:rPr lang="en-US" sz="1800" dirty="0"/>
              <a:t>visual search of products</a:t>
            </a:r>
          </a:p>
          <a:p>
            <a:pPr lvl="1"/>
            <a:r>
              <a:rPr lang="en-US" sz="1800" dirty="0"/>
              <a:t>Face recognition</a:t>
            </a:r>
          </a:p>
          <a:p>
            <a:r>
              <a:rPr lang="en-US" sz="2000" dirty="0">
                <a:solidFill>
                  <a:srgbClr val="0000FF"/>
                </a:solidFill>
              </a:rPr>
              <a:t>Industrial Automation and Inspection</a:t>
            </a:r>
            <a:endParaRPr lang="en-US" sz="2000" b="1" dirty="0"/>
          </a:p>
          <a:p>
            <a:pPr lvl="1"/>
            <a:r>
              <a:rPr lang="en-US" sz="1800" dirty="0"/>
              <a:t>vision-guided robotics </a:t>
            </a:r>
          </a:p>
          <a:p>
            <a:pPr lvl="1"/>
            <a:r>
              <a:rPr lang="en-US" sz="1800" dirty="0"/>
              <a:t>Inspection systems</a:t>
            </a:r>
          </a:p>
          <a:p>
            <a:r>
              <a:rPr lang="en-US" sz="2000" dirty="0">
                <a:solidFill>
                  <a:srgbClr val="0000FF"/>
                </a:solidFill>
              </a:rPr>
              <a:t>Medical and Biomedical</a:t>
            </a:r>
          </a:p>
          <a:p>
            <a:pPr lvl="1"/>
            <a:r>
              <a:rPr lang="en-US" sz="1800" dirty="0"/>
              <a:t>Surgical assistance</a:t>
            </a:r>
          </a:p>
          <a:p>
            <a:pPr lvl="1"/>
            <a:r>
              <a:rPr lang="en-US" sz="1800" dirty="0"/>
              <a:t>Sensor fusion</a:t>
            </a:r>
          </a:p>
          <a:p>
            <a:pPr lvl="1"/>
            <a:r>
              <a:rPr lang="en-US" sz="1800" dirty="0"/>
              <a:t>Vision based diagnosis</a:t>
            </a:r>
          </a:p>
          <a:p>
            <a:r>
              <a:rPr lang="en-US" sz="2000" dirty="0">
                <a:solidFill>
                  <a:srgbClr val="0000FF"/>
                </a:solidFill>
              </a:rPr>
              <a:t>Astronomy</a:t>
            </a:r>
          </a:p>
          <a:p>
            <a:pPr lvl="1"/>
            <a:r>
              <a:rPr lang="en-US" sz="1800" dirty="0"/>
              <a:t>Astronomical Image Enhancement</a:t>
            </a:r>
          </a:p>
          <a:p>
            <a:pPr lvl="1"/>
            <a:r>
              <a:rPr lang="en-US" sz="1800" dirty="0"/>
              <a:t>Chemical/Spectral Analysis</a:t>
            </a:r>
          </a:p>
          <a:p>
            <a:endParaRPr lang="en-US" sz="2200"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44</a:t>
            </a:fld>
            <a:endParaRPr lang="en-US"/>
          </a:p>
        </p:txBody>
      </p:sp>
      <p:pic>
        <p:nvPicPr>
          <p:cNvPr id="6" name="Picture 4" descr="volcastt"/>
          <p:cNvPicPr>
            <a:picLocks noChangeAspect="1" noChangeArrowheads="1"/>
          </p:cNvPicPr>
          <p:nvPr/>
        </p:nvPicPr>
        <p:blipFill>
          <a:blip r:embed="rId2"/>
          <a:srcRect/>
          <a:stretch>
            <a:fillRect/>
          </a:stretch>
        </p:blipFill>
        <p:spPr bwMode="auto">
          <a:xfrm>
            <a:off x="5213445" y="3568718"/>
            <a:ext cx="2919742" cy="2195424"/>
          </a:xfrm>
          <a:prstGeom prst="rect">
            <a:avLst/>
          </a:prstGeom>
          <a:noFill/>
        </p:spPr>
      </p:pic>
      <p:pic>
        <p:nvPicPr>
          <p:cNvPr id="7" name="Picture 6" descr="06-fetus31weeks-small"/>
          <p:cNvPicPr>
            <a:picLocks noChangeAspect="1" noChangeArrowheads="1"/>
          </p:cNvPicPr>
          <p:nvPr/>
        </p:nvPicPr>
        <p:blipFill>
          <a:blip r:embed="rId3"/>
          <a:srcRect/>
          <a:stretch>
            <a:fillRect/>
          </a:stretch>
        </p:blipFill>
        <p:spPr bwMode="auto">
          <a:xfrm>
            <a:off x="4582306" y="791569"/>
            <a:ext cx="4168539" cy="1694077"/>
          </a:xfrm>
          <a:prstGeom prst="rect">
            <a:avLst/>
          </a:prstGeom>
          <a:noFill/>
        </p:spPr>
      </p:pic>
    </p:spTree>
    <p:extLst>
      <p:ext uri="{BB962C8B-B14F-4D97-AF65-F5344CB8AC3E}">
        <p14:creationId xmlns:p14="http://schemas.microsoft.com/office/powerpoint/2010/main" val="254862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43" y="764275"/>
            <a:ext cx="8229600" cy="5718412"/>
          </a:xfrm>
        </p:spPr>
        <p:txBody>
          <a:bodyPr/>
          <a:lstStyle/>
          <a:p>
            <a:r>
              <a:rPr lang="en-US" sz="2000" dirty="0">
                <a:solidFill>
                  <a:srgbClr val="0000FF"/>
                </a:solidFill>
              </a:rPr>
              <a:t>Arial Photography</a:t>
            </a:r>
          </a:p>
          <a:p>
            <a:pPr lvl="1"/>
            <a:r>
              <a:rPr lang="en-US" sz="1800" dirty="0"/>
              <a:t>Image Enhancement</a:t>
            </a:r>
          </a:p>
          <a:p>
            <a:pPr lvl="1"/>
            <a:r>
              <a:rPr lang="en-US" sz="1800" dirty="0"/>
              <a:t>Missile Guidance</a:t>
            </a:r>
          </a:p>
          <a:p>
            <a:pPr lvl="1"/>
            <a:r>
              <a:rPr lang="en-US" sz="1800" dirty="0"/>
              <a:t>Geological Mapping</a:t>
            </a:r>
          </a:p>
          <a:p>
            <a:r>
              <a:rPr lang="en-US" sz="2000" dirty="0">
                <a:solidFill>
                  <a:srgbClr val="0000FF"/>
                </a:solidFill>
              </a:rPr>
              <a:t>Robotics</a:t>
            </a:r>
            <a:r>
              <a:rPr lang="en-US" sz="2000" b="0" dirty="0"/>
              <a:t> </a:t>
            </a:r>
          </a:p>
          <a:p>
            <a:pPr lvl="1"/>
            <a:r>
              <a:rPr lang="en-US" sz="1800" dirty="0"/>
              <a:t>Autonomous Vehicles</a:t>
            </a:r>
          </a:p>
          <a:p>
            <a:r>
              <a:rPr lang="en-US" sz="2000" dirty="0">
                <a:solidFill>
                  <a:srgbClr val="0000FF"/>
                </a:solidFill>
              </a:rPr>
              <a:t>Security and Safety</a:t>
            </a:r>
          </a:p>
          <a:p>
            <a:pPr lvl="1"/>
            <a:r>
              <a:rPr lang="en-US" sz="1800" dirty="0"/>
              <a:t>Biometry verification (face, iris)</a:t>
            </a:r>
          </a:p>
          <a:p>
            <a:pPr lvl="1"/>
            <a:r>
              <a:rPr lang="en-US" sz="1800" dirty="0"/>
              <a:t>Surveillance  (fences, swimming pools)</a:t>
            </a:r>
          </a:p>
          <a:p>
            <a:r>
              <a:rPr lang="en-US" sz="2000" dirty="0">
                <a:solidFill>
                  <a:srgbClr val="0000FF"/>
                </a:solidFill>
              </a:rPr>
              <a:t>Military</a:t>
            </a:r>
            <a:r>
              <a:rPr lang="en-US" sz="2000" b="0" dirty="0"/>
              <a:t>	</a:t>
            </a:r>
          </a:p>
          <a:p>
            <a:pPr lvl="1"/>
            <a:r>
              <a:rPr lang="en-US" sz="1800" dirty="0"/>
              <a:t>Tracking and localizing</a:t>
            </a:r>
          </a:p>
          <a:p>
            <a:pPr lvl="1"/>
            <a:r>
              <a:rPr lang="en-US" sz="1800" dirty="0"/>
              <a:t>Detection </a:t>
            </a:r>
          </a:p>
          <a:p>
            <a:pPr lvl="1"/>
            <a:r>
              <a:rPr lang="en-US" sz="1800" dirty="0"/>
              <a:t>Missile guidance</a:t>
            </a:r>
          </a:p>
          <a:p>
            <a:r>
              <a:rPr lang="en-US" sz="2000" dirty="0">
                <a:solidFill>
                  <a:srgbClr val="0000FF"/>
                </a:solidFill>
              </a:rPr>
              <a:t>Traffic and Road Monitoring</a:t>
            </a:r>
            <a:endParaRPr lang="en-US" sz="1800" dirty="0"/>
          </a:p>
          <a:p>
            <a:pPr lvl="1"/>
            <a:r>
              <a:rPr lang="en-US" sz="1800" dirty="0"/>
              <a:t>Traffic monitoring</a:t>
            </a:r>
          </a:p>
          <a:p>
            <a:pPr lvl="1"/>
            <a:r>
              <a:rPr lang="en-US" sz="1800" dirty="0"/>
              <a:t>Adaptive traffic lights</a:t>
            </a:r>
          </a:p>
          <a:p>
            <a:pPr lvl="1"/>
            <a:endParaRPr lang="en-US" sz="1800" dirty="0"/>
          </a:p>
          <a:p>
            <a:pPr lvl="1"/>
            <a:endParaRPr lang="en-US" sz="1800" dirty="0"/>
          </a:p>
          <a:p>
            <a:pPr marL="742950" lvl="2" indent="-342900"/>
            <a:endParaRPr lang="en-US" sz="1800"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45</a:t>
            </a:fld>
            <a:endParaRPr lang="en-US"/>
          </a:p>
        </p:txBody>
      </p:sp>
      <p:pic>
        <p:nvPicPr>
          <p:cNvPr id="6" name="Picture 4" descr="jpl"/>
          <p:cNvPicPr>
            <a:picLocks noChangeAspect="1" noChangeArrowheads="1"/>
          </p:cNvPicPr>
          <p:nvPr/>
        </p:nvPicPr>
        <p:blipFill>
          <a:blip r:embed="rId2"/>
          <a:srcRect/>
          <a:stretch>
            <a:fillRect/>
          </a:stretch>
        </p:blipFill>
        <p:spPr bwMode="auto">
          <a:xfrm>
            <a:off x="4582754" y="461560"/>
            <a:ext cx="3432923" cy="2677425"/>
          </a:xfrm>
          <a:prstGeom prst="rect">
            <a:avLst/>
          </a:prstGeom>
          <a:noFill/>
        </p:spPr>
      </p:pic>
      <p:pic>
        <p:nvPicPr>
          <p:cNvPr id="7" name="Picture 5" descr="mwnuke"/>
          <p:cNvPicPr>
            <a:picLocks noChangeAspect="1" noChangeArrowheads="1"/>
          </p:cNvPicPr>
          <p:nvPr/>
        </p:nvPicPr>
        <p:blipFill>
          <a:blip r:embed="rId3"/>
          <a:srcRect/>
          <a:stretch>
            <a:fillRect/>
          </a:stretch>
        </p:blipFill>
        <p:spPr bwMode="auto">
          <a:xfrm>
            <a:off x="5359708" y="3757873"/>
            <a:ext cx="3333915" cy="2281405"/>
          </a:xfrm>
          <a:prstGeom prst="rect">
            <a:avLst/>
          </a:prstGeom>
          <a:noFill/>
        </p:spPr>
      </p:pic>
      <p:sp>
        <p:nvSpPr>
          <p:cNvPr id="8" name="Text Box 7"/>
          <p:cNvSpPr txBox="1">
            <a:spLocks noChangeArrowheads="1"/>
          </p:cNvSpPr>
          <p:nvPr/>
        </p:nvSpPr>
        <p:spPr bwMode="auto">
          <a:xfrm>
            <a:off x="5288863" y="6023165"/>
            <a:ext cx="3395601" cy="369332"/>
          </a:xfrm>
          <a:prstGeom prst="rect">
            <a:avLst/>
          </a:prstGeom>
          <a:noFill/>
          <a:ln w="28575">
            <a:noFill/>
            <a:miter lim="800000"/>
            <a:headEnd/>
            <a:tailEnd/>
          </a:ln>
          <a:effectLst/>
        </p:spPr>
        <p:txBody>
          <a:bodyPr wrap="square">
            <a:spAutoFit/>
          </a:bodyPr>
          <a:lstStyle/>
          <a:p>
            <a:r>
              <a:rPr lang="en-US" sz="1800" dirty="0"/>
              <a:t>Cruise Missiles</a:t>
            </a:r>
          </a:p>
        </p:txBody>
      </p:sp>
    </p:spTree>
    <p:extLst>
      <p:ext uri="{BB962C8B-B14F-4D97-AF65-F5344CB8AC3E}">
        <p14:creationId xmlns:p14="http://schemas.microsoft.com/office/powerpoint/2010/main" val="338774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Image </a:t>
            </a:r>
            <a:r>
              <a:rPr lang="en-US" dirty="0" err="1"/>
              <a:t>Denoising</a:t>
            </a:r>
            <a:endParaRPr lang="en-US" dirty="0"/>
          </a:p>
        </p:txBody>
      </p:sp>
      <p:sp>
        <p:nvSpPr>
          <p:cNvPr id="4" name="Slide Number Placeholder 3"/>
          <p:cNvSpPr>
            <a:spLocks noGrp="1"/>
          </p:cNvSpPr>
          <p:nvPr>
            <p:ph type="sldNum" sz="quarter" idx="10"/>
          </p:nvPr>
        </p:nvSpPr>
        <p:spPr>
          <a:xfrm>
            <a:off x="2877078" y="6154117"/>
            <a:ext cx="1757473" cy="181762"/>
          </a:xfrm>
        </p:spPr>
        <p:txBody>
          <a:bodyPr/>
          <a:lstStyle/>
          <a:p>
            <a:fld id="{42DF876C-ED57-47CE-A10D-5276AD31AB21}" type="slidenum">
              <a:rPr lang="he-IL" smtClean="0"/>
              <a:pPr/>
              <a:t>46</a:t>
            </a:fld>
            <a:endParaRPr lang="en-US"/>
          </a:p>
        </p:txBody>
      </p:sp>
      <p:pic>
        <p:nvPicPr>
          <p:cNvPr id="6" name="Picture 3" descr="lena_sp03"/>
          <p:cNvPicPr>
            <a:picLocks noChangeAspect="1" noChangeArrowheads="1"/>
          </p:cNvPicPr>
          <p:nvPr/>
        </p:nvPicPr>
        <p:blipFill>
          <a:blip r:embed="rId2"/>
          <a:srcRect/>
          <a:stretch>
            <a:fillRect/>
          </a:stretch>
        </p:blipFill>
        <p:spPr bwMode="auto">
          <a:xfrm>
            <a:off x="2040686" y="1542198"/>
            <a:ext cx="4108626" cy="4347926"/>
          </a:xfrm>
          <a:prstGeom prst="rect">
            <a:avLst/>
          </a:prstGeom>
          <a:noFill/>
        </p:spPr>
      </p:pic>
      <p:pic>
        <p:nvPicPr>
          <p:cNvPr id="7" name="Picture 4" descr="lena_sp03_n3_HPLI"/>
          <p:cNvPicPr>
            <a:picLocks noChangeAspect="1" noChangeArrowheads="1"/>
          </p:cNvPicPr>
          <p:nvPr/>
        </p:nvPicPr>
        <p:blipFill>
          <a:blip r:embed="rId3"/>
          <a:srcRect/>
          <a:stretch>
            <a:fillRect/>
          </a:stretch>
        </p:blipFill>
        <p:spPr bwMode="auto">
          <a:xfrm>
            <a:off x="2040686" y="1542198"/>
            <a:ext cx="4108626" cy="4347926"/>
          </a:xfrm>
          <a:prstGeom prst="rect">
            <a:avLst/>
          </a:prstGeom>
          <a:noFill/>
        </p:spPr>
      </p:pic>
    </p:spTree>
    <p:extLst>
      <p:ext uri="{BB962C8B-B14F-4D97-AF65-F5344CB8AC3E}">
        <p14:creationId xmlns:p14="http://schemas.microsoft.com/office/powerpoint/2010/main" val="370434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Enhancement</a:t>
            </a:r>
          </a:p>
        </p:txBody>
      </p:sp>
      <p:sp>
        <p:nvSpPr>
          <p:cNvPr id="4" name="Slide Number Placeholder 3"/>
          <p:cNvSpPr>
            <a:spLocks noGrp="1"/>
          </p:cNvSpPr>
          <p:nvPr>
            <p:ph type="sldNum" sz="quarter" idx="10"/>
          </p:nvPr>
        </p:nvSpPr>
        <p:spPr/>
        <p:txBody>
          <a:bodyPr/>
          <a:lstStyle/>
          <a:p>
            <a:fld id="{42DF876C-ED57-47CE-A10D-5276AD31AB21}" type="slidenum">
              <a:rPr lang="he-IL" smtClean="0"/>
              <a:pPr/>
              <a:t>47</a:t>
            </a:fld>
            <a:endParaRPr lang="en-US"/>
          </a:p>
        </p:txBody>
      </p:sp>
      <p:graphicFrame>
        <p:nvGraphicFramePr>
          <p:cNvPr id="924674" name="Object 2"/>
          <p:cNvGraphicFramePr>
            <a:graphicFrameLocks noChangeAspect="1"/>
          </p:cNvGraphicFramePr>
          <p:nvPr/>
        </p:nvGraphicFramePr>
        <p:xfrm>
          <a:off x="1972718" y="1574255"/>
          <a:ext cx="4102100" cy="4102100"/>
        </p:xfrm>
        <a:graphic>
          <a:graphicData uri="http://schemas.openxmlformats.org/presentationml/2006/ole">
            <mc:AlternateContent xmlns:mc="http://schemas.openxmlformats.org/markup-compatibility/2006">
              <mc:Choice xmlns:v="urn:schemas-microsoft-com:vml" Requires="v">
                <p:oleObj spid="_x0000_s56328" name="Image" r:id="rId3" imgW="3253089" imgH="3253089" progId="">
                  <p:embed/>
                </p:oleObj>
              </mc:Choice>
              <mc:Fallback>
                <p:oleObj name="Image" r:id="rId3" imgW="3253089" imgH="3253089" progId="">
                  <p:embed/>
                  <p:pic>
                    <p:nvPicPr>
                      <p:cNvPr id="9246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718" y="1574255"/>
                        <a:ext cx="41021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4675" name="Object 3"/>
          <p:cNvGraphicFramePr>
            <a:graphicFrameLocks noChangeAspect="1"/>
          </p:cNvGraphicFramePr>
          <p:nvPr/>
        </p:nvGraphicFramePr>
        <p:xfrm>
          <a:off x="1985418" y="1580605"/>
          <a:ext cx="4089400" cy="4089400"/>
        </p:xfrm>
        <a:graphic>
          <a:graphicData uri="http://schemas.openxmlformats.org/presentationml/2006/ole">
            <mc:AlternateContent xmlns:mc="http://schemas.openxmlformats.org/markup-compatibility/2006">
              <mc:Choice xmlns:v="urn:schemas-microsoft-com:vml" Requires="v">
                <p:oleObj spid="_x0000_s56329" name="Image" r:id="rId5" imgW="3253089" imgH="3253089" progId="">
                  <p:embed/>
                </p:oleObj>
              </mc:Choice>
              <mc:Fallback>
                <p:oleObj name="Image" r:id="rId5" imgW="3253089" imgH="3253089" progId="">
                  <p:embed/>
                  <p:pic>
                    <p:nvPicPr>
                      <p:cNvPr id="9246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418" y="1580605"/>
                        <a:ext cx="40894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2692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4675"/>
                                        </p:tgtEl>
                                        <p:attrNameLst>
                                          <p:attrName>style.visibility</p:attrName>
                                        </p:attrNameLst>
                                      </p:cBhvr>
                                      <p:to>
                                        <p:strVal val="visible"/>
                                      </p:to>
                                    </p:set>
                                    <p:animEffect transition="in" filter="fade">
                                      <p:cBhvr>
                                        <p:cTn id="7" dur="500"/>
                                        <p:tgtEl>
                                          <p:spTgt spid="924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5703" name="Object 7"/>
          <p:cNvGraphicFramePr>
            <a:graphicFrameLocks noGrp="1" noChangeAspect="1"/>
          </p:cNvGraphicFramePr>
          <p:nvPr/>
        </p:nvGraphicFramePr>
        <p:xfrm>
          <a:off x="1966345" y="1548951"/>
          <a:ext cx="4121737" cy="4121737"/>
        </p:xfrm>
        <a:graphic>
          <a:graphicData uri="http://schemas.openxmlformats.org/presentationml/2006/ole">
            <mc:AlternateContent xmlns:mc="http://schemas.openxmlformats.org/markup-compatibility/2006">
              <mc:Choice xmlns:v="urn:schemas-microsoft-com:vml" Requires="v">
                <p:oleObj spid="_x0000_s57352" name="Image" r:id="rId3" imgW="3253089" imgH="3253089" progId="">
                  <p:embed/>
                </p:oleObj>
              </mc:Choice>
              <mc:Fallback>
                <p:oleObj name="Image" r:id="rId3" imgW="3253089" imgH="3253089" progId="">
                  <p:embed/>
                  <p:pic>
                    <p:nvPicPr>
                      <p:cNvPr id="925703"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345" y="1548951"/>
                        <a:ext cx="4121737" cy="412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5704" name="Object 8"/>
          <p:cNvGraphicFramePr>
            <a:graphicFrameLocks noChangeAspect="1"/>
          </p:cNvGraphicFramePr>
          <p:nvPr/>
        </p:nvGraphicFramePr>
        <p:xfrm>
          <a:off x="1975870" y="1557528"/>
          <a:ext cx="4111031" cy="4111031"/>
        </p:xfrm>
        <a:graphic>
          <a:graphicData uri="http://schemas.openxmlformats.org/presentationml/2006/ole">
            <mc:AlternateContent xmlns:mc="http://schemas.openxmlformats.org/markup-compatibility/2006">
              <mc:Choice xmlns:v="urn:schemas-microsoft-com:vml" Requires="v">
                <p:oleObj spid="_x0000_s57353" name="Image" r:id="rId5" imgW="3253089" imgH="3253089" progId="">
                  <p:embed/>
                </p:oleObj>
              </mc:Choice>
              <mc:Fallback>
                <p:oleObj name="Image" r:id="rId5" imgW="3253089" imgH="3253089" progId="">
                  <p:embed/>
                  <p:pic>
                    <p:nvPicPr>
                      <p:cNvPr id="9257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5870" y="1557528"/>
                        <a:ext cx="4111031" cy="411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a:t>Image </a:t>
            </a:r>
            <a:r>
              <a:rPr lang="en-US" dirty="0" err="1"/>
              <a:t>Deblurring</a:t>
            </a:r>
            <a:endParaRPr lang="en-US"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48</a:t>
            </a:fld>
            <a:endParaRPr lang="en-US"/>
          </a:p>
        </p:txBody>
      </p:sp>
    </p:spTree>
    <p:extLst>
      <p:ext uri="{BB962C8B-B14F-4D97-AF65-F5344CB8AC3E}">
        <p14:creationId xmlns:p14="http://schemas.microsoft.com/office/powerpoint/2010/main" val="221148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704"/>
                                        </p:tgtEl>
                                        <p:attrNameLst>
                                          <p:attrName>style.visibility</p:attrName>
                                        </p:attrNameLst>
                                      </p:cBhvr>
                                      <p:to>
                                        <p:strVal val="visible"/>
                                      </p:to>
                                    </p:set>
                                    <p:animEffect transition="in" filter="fade">
                                      <p:cBhvr>
                                        <p:cTn id="7" dur="500"/>
                                        <p:tgtEl>
                                          <p:spTgt spid="925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in Frequency Domain </a:t>
            </a:r>
          </a:p>
        </p:txBody>
      </p:sp>
      <p:sp>
        <p:nvSpPr>
          <p:cNvPr id="4" name="Slide Number Placeholder 3"/>
          <p:cNvSpPr>
            <a:spLocks noGrp="1"/>
          </p:cNvSpPr>
          <p:nvPr>
            <p:ph type="sldNum" sz="quarter" idx="10"/>
          </p:nvPr>
        </p:nvSpPr>
        <p:spPr/>
        <p:txBody>
          <a:bodyPr/>
          <a:lstStyle/>
          <a:p>
            <a:fld id="{42DF876C-ED57-47CE-A10D-5276AD31AB21}" type="slidenum">
              <a:rPr lang="he-IL" smtClean="0"/>
              <a:pPr/>
              <a:t>49</a:t>
            </a:fld>
            <a:endParaRPr lang="en-US"/>
          </a:p>
        </p:txBody>
      </p:sp>
      <p:pic>
        <p:nvPicPr>
          <p:cNvPr id="5" name="Picture 2" descr="local_filtering1a"/>
          <p:cNvPicPr>
            <a:picLocks noChangeAspect="1" noChangeArrowheads="1"/>
          </p:cNvPicPr>
          <p:nvPr/>
        </p:nvPicPr>
        <p:blipFill>
          <a:blip r:embed="rId2"/>
          <a:srcRect/>
          <a:stretch>
            <a:fillRect/>
          </a:stretch>
        </p:blipFill>
        <p:spPr bwMode="auto">
          <a:xfrm>
            <a:off x="695824" y="2540060"/>
            <a:ext cx="2579640" cy="2587529"/>
          </a:xfrm>
          <a:prstGeom prst="rect">
            <a:avLst/>
          </a:prstGeom>
          <a:noFill/>
        </p:spPr>
      </p:pic>
      <p:pic>
        <p:nvPicPr>
          <p:cNvPr id="6" name="Picture 3" descr="local_filtering1b"/>
          <p:cNvPicPr>
            <a:picLocks noChangeAspect="1" noChangeArrowheads="1"/>
          </p:cNvPicPr>
          <p:nvPr/>
        </p:nvPicPr>
        <p:blipFill>
          <a:blip r:embed="rId3"/>
          <a:srcRect/>
          <a:stretch>
            <a:fillRect/>
          </a:stretch>
        </p:blipFill>
        <p:spPr bwMode="auto">
          <a:xfrm>
            <a:off x="3405251" y="2553709"/>
            <a:ext cx="2586108" cy="2594016"/>
          </a:xfrm>
          <a:prstGeom prst="rect">
            <a:avLst/>
          </a:prstGeom>
          <a:noFill/>
        </p:spPr>
      </p:pic>
      <p:pic>
        <p:nvPicPr>
          <p:cNvPr id="7" name="Picture 4" descr="local_filtering1c"/>
          <p:cNvPicPr>
            <a:picLocks noChangeAspect="1" noChangeArrowheads="1"/>
          </p:cNvPicPr>
          <p:nvPr/>
        </p:nvPicPr>
        <p:blipFill>
          <a:blip r:embed="rId4"/>
          <a:srcRect/>
          <a:stretch>
            <a:fillRect/>
          </a:stretch>
        </p:blipFill>
        <p:spPr bwMode="auto">
          <a:xfrm>
            <a:off x="6144407" y="2554559"/>
            <a:ext cx="2576511" cy="2584391"/>
          </a:xfrm>
          <a:prstGeom prst="rect">
            <a:avLst/>
          </a:prstGeom>
          <a:noFill/>
        </p:spPr>
      </p:pic>
      <p:sp>
        <p:nvSpPr>
          <p:cNvPr id="8" name="Text Box 5"/>
          <p:cNvSpPr txBox="1">
            <a:spLocks noChangeArrowheads="1"/>
          </p:cNvSpPr>
          <p:nvPr/>
        </p:nvSpPr>
        <p:spPr bwMode="auto">
          <a:xfrm>
            <a:off x="583869" y="2103190"/>
            <a:ext cx="2655888" cy="396875"/>
          </a:xfrm>
          <a:prstGeom prst="rect">
            <a:avLst/>
          </a:prstGeom>
          <a:noFill/>
          <a:ln w="12700">
            <a:noFill/>
            <a:miter lim="800000"/>
            <a:headEnd/>
            <a:tailEnd/>
          </a:ln>
          <a:effectLst/>
        </p:spPr>
        <p:txBody>
          <a:bodyPr wrap="none">
            <a:spAutoFit/>
          </a:bodyPr>
          <a:lstStyle/>
          <a:p>
            <a:pPr algn="l"/>
            <a:r>
              <a:rPr lang="en-US" sz="2000" b="0" dirty="0"/>
              <a:t>Original Noisy image</a:t>
            </a:r>
          </a:p>
        </p:txBody>
      </p:sp>
      <p:sp>
        <p:nvSpPr>
          <p:cNvPr id="9" name="Text Box 6"/>
          <p:cNvSpPr txBox="1">
            <a:spLocks noChangeArrowheads="1"/>
          </p:cNvSpPr>
          <p:nvPr/>
        </p:nvSpPr>
        <p:spPr bwMode="auto">
          <a:xfrm>
            <a:off x="3601556" y="2103190"/>
            <a:ext cx="2271712" cy="396875"/>
          </a:xfrm>
          <a:prstGeom prst="rect">
            <a:avLst/>
          </a:prstGeom>
          <a:noFill/>
          <a:ln w="12700">
            <a:noFill/>
            <a:miter lim="800000"/>
            <a:headEnd/>
            <a:tailEnd/>
          </a:ln>
          <a:effectLst/>
        </p:spPr>
        <p:txBody>
          <a:bodyPr wrap="none">
            <a:spAutoFit/>
          </a:bodyPr>
          <a:lstStyle/>
          <a:p>
            <a:pPr algn="l"/>
            <a:r>
              <a:rPr lang="en-US" sz="2000" b="0"/>
              <a:t>Fourier Spectrum</a:t>
            </a:r>
          </a:p>
        </p:txBody>
      </p:sp>
      <p:sp>
        <p:nvSpPr>
          <p:cNvPr id="12" name="Text Box 5"/>
          <p:cNvSpPr txBox="1">
            <a:spLocks noChangeArrowheads="1"/>
          </p:cNvSpPr>
          <p:nvPr/>
        </p:nvSpPr>
        <p:spPr bwMode="auto">
          <a:xfrm>
            <a:off x="6140783" y="2105461"/>
            <a:ext cx="2498250" cy="400110"/>
          </a:xfrm>
          <a:prstGeom prst="rect">
            <a:avLst/>
          </a:prstGeom>
          <a:noFill/>
          <a:ln w="12700">
            <a:noFill/>
            <a:miter lim="800000"/>
            <a:headEnd/>
            <a:tailEnd/>
          </a:ln>
          <a:effectLst/>
        </p:spPr>
        <p:txBody>
          <a:bodyPr wrap="square">
            <a:spAutoFit/>
          </a:bodyPr>
          <a:lstStyle/>
          <a:p>
            <a:r>
              <a:rPr lang="en-US" sz="2000" b="0" dirty="0"/>
              <a:t>Filtered image</a:t>
            </a:r>
          </a:p>
        </p:txBody>
      </p:sp>
    </p:spTree>
    <p:extLst>
      <p:ext uri="{BB962C8B-B14F-4D97-AF65-F5344CB8AC3E}">
        <p14:creationId xmlns:p14="http://schemas.microsoft.com/office/powerpoint/2010/main" val="356219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ltLang="en-US">
                <a:ea typeface="ＭＳ Ｐゴシック" panose="020B0600070205080204" pitchFamily="34" charset="-128"/>
              </a:rPr>
              <a:t>What is a Digital Image?</a:t>
            </a:r>
            <a:endParaRPr lang="en-US" altLang="en-US">
              <a:ea typeface="ＭＳ Ｐゴシック" panose="020B0600070205080204" pitchFamily="34" charset="-128"/>
            </a:endParaRPr>
          </a:p>
        </p:txBody>
      </p:sp>
      <p:sp>
        <p:nvSpPr>
          <p:cNvPr id="24579" name="Rectangle 3"/>
          <p:cNvSpPr>
            <a:spLocks noGrp="1" noChangeArrowheads="1"/>
          </p:cNvSpPr>
          <p:nvPr>
            <p:ph type="body" idx="1"/>
          </p:nvPr>
        </p:nvSpPr>
        <p:spPr/>
        <p:txBody>
          <a:bodyPr/>
          <a:lstStyle/>
          <a:p>
            <a:pPr marL="0" indent="0" eaLnBrk="1" hangingPunct="1"/>
            <a:r>
              <a:rPr lang="en-US" altLang="en-US">
                <a:ea typeface="ＭＳ Ｐゴシック" panose="020B0600070205080204" pitchFamily="34" charset="-128"/>
              </a:rPr>
              <a:t>A </a:t>
            </a:r>
            <a:r>
              <a:rPr lang="en-US" altLang="en-US" b="1">
                <a:ea typeface="ＭＳ Ｐゴシック" panose="020B0600070205080204" pitchFamily="34" charset="-128"/>
              </a:rPr>
              <a:t>digital image</a:t>
            </a:r>
            <a:r>
              <a:rPr lang="en-US" altLang="en-US">
                <a:ea typeface="ＭＳ Ｐゴシック" panose="020B0600070205080204" pitchFamily="34" charset="-128"/>
              </a:rPr>
              <a:t> is a representation of a two-dimensional image as a finite set of digital values, called picture elements or pixels</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b="18875"/>
          <a:stretch>
            <a:fillRect/>
          </a:stretch>
        </p:blipFill>
        <p:spPr bwMode="auto">
          <a:xfrm>
            <a:off x="1314450" y="3103563"/>
            <a:ext cx="6515100"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1" name="Group 5"/>
          <p:cNvGrpSpPr>
            <a:grpSpLocks/>
          </p:cNvGrpSpPr>
          <p:nvPr/>
        </p:nvGrpSpPr>
        <p:grpSpPr bwMode="auto">
          <a:xfrm>
            <a:off x="-3175" y="1631950"/>
            <a:ext cx="260350" cy="5229225"/>
            <a:chOff x="-2" y="1034"/>
            <a:chExt cx="164" cy="3294"/>
          </a:xfrm>
        </p:grpSpPr>
        <p:pic>
          <p:nvPicPr>
            <p:cNvPr id="24582" name="Picture 6"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7"/>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altLang="en-US" sz="1200">
                  <a:solidFill>
                    <a:schemeClr val="bg1"/>
                  </a:solidFill>
                </a:rPr>
                <a:t>Images taken from Gonzalez &amp; Woods, Digital Image Processing (2002)</a:t>
              </a:r>
              <a:endParaRPr lang="en-US" altLang="en-US" sz="1200">
                <a:solidFill>
                  <a:schemeClr val="bg1"/>
                </a:solidFill>
              </a:endParaRPr>
            </a:p>
          </p:txBody>
        </p:sp>
      </p:grpSp>
    </p:spTree>
    <p:extLst>
      <p:ext uri="{BB962C8B-B14F-4D97-AF65-F5344CB8AC3E}">
        <p14:creationId xmlns:p14="http://schemas.microsoft.com/office/powerpoint/2010/main" val="1936814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err="1"/>
              <a:t>Inpainting</a:t>
            </a:r>
            <a:r>
              <a:rPr lang="en-US" dirty="0"/>
              <a:t> 1</a:t>
            </a:r>
          </a:p>
        </p:txBody>
      </p:sp>
      <p:sp>
        <p:nvSpPr>
          <p:cNvPr id="4" name="Slide Number Placeholder 3"/>
          <p:cNvSpPr>
            <a:spLocks noGrp="1"/>
          </p:cNvSpPr>
          <p:nvPr>
            <p:ph type="sldNum" sz="quarter" idx="10"/>
          </p:nvPr>
        </p:nvSpPr>
        <p:spPr/>
        <p:txBody>
          <a:bodyPr/>
          <a:lstStyle/>
          <a:p>
            <a:fld id="{42DF876C-ED57-47CE-A10D-5276AD31AB21}" type="slidenum">
              <a:rPr lang="he-IL" smtClean="0"/>
              <a:pPr/>
              <a:t>50</a:t>
            </a:fld>
            <a:endParaRPr lang="en-US"/>
          </a:p>
        </p:txBody>
      </p:sp>
      <p:pic>
        <p:nvPicPr>
          <p:cNvPr id="8" name="Picture 5" descr="3ch_original"/>
          <p:cNvPicPr>
            <a:picLocks noChangeAspect="1" noChangeArrowheads="1"/>
          </p:cNvPicPr>
          <p:nvPr/>
        </p:nvPicPr>
        <p:blipFill>
          <a:blip r:embed="rId2"/>
          <a:srcRect/>
          <a:stretch>
            <a:fillRect/>
          </a:stretch>
        </p:blipFill>
        <p:spPr bwMode="auto">
          <a:xfrm>
            <a:off x="421256" y="1747938"/>
            <a:ext cx="4082505" cy="3423218"/>
          </a:xfrm>
          <a:prstGeom prst="rect">
            <a:avLst/>
          </a:prstGeom>
          <a:noFill/>
        </p:spPr>
      </p:pic>
      <p:pic>
        <p:nvPicPr>
          <p:cNvPr id="9" name="Picture 6" descr="3ch_restaurada"/>
          <p:cNvPicPr>
            <a:picLocks noChangeAspect="1" noChangeArrowheads="1"/>
          </p:cNvPicPr>
          <p:nvPr/>
        </p:nvPicPr>
        <p:blipFill>
          <a:blip r:embed="rId3"/>
          <a:srcRect/>
          <a:stretch>
            <a:fillRect/>
          </a:stretch>
        </p:blipFill>
        <p:spPr bwMode="auto">
          <a:xfrm>
            <a:off x="4580648" y="1775470"/>
            <a:ext cx="4099327" cy="3437324"/>
          </a:xfrm>
          <a:prstGeom prst="rect">
            <a:avLst/>
          </a:prstGeom>
          <a:noFill/>
        </p:spPr>
      </p:pic>
    </p:spTree>
    <p:extLst>
      <p:ext uri="{BB962C8B-B14F-4D97-AF65-F5344CB8AC3E}">
        <p14:creationId xmlns:p14="http://schemas.microsoft.com/office/powerpoint/2010/main" val="3775743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err="1"/>
              <a:t>Inpainting</a:t>
            </a:r>
            <a:r>
              <a:rPr lang="en-US" dirty="0"/>
              <a:t> 2</a:t>
            </a:r>
          </a:p>
        </p:txBody>
      </p:sp>
      <p:sp>
        <p:nvSpPr>
          <p:cNvPr id="4" name="Slide Number Placeholder 3"/>
          <p:cNvSpPr>
            <a:spLocks noGrp="1"/>
          </p:cNvSpPr>
          <p:nvPr>
            <p:ph type="sldNum" sz="quarter" idx="10"/>
          </p:nvPr>
        </p:nvSpPr>
        <p:spPr/>
        <p:txBody>
          <a:bodyPr/>
          <a:lstStyle/>
          <a:p>
            <a:fld id="{42DF876C-ED57-47CE-A10D-5276AD31AB21}" type="slidenum">
              <a:rPr lang="he-IL" smtClean="0"/>
              <a:pPr/>
              <a:t>51</a:t>
            </a:fld>
            <a:endParaRPr lang="en-US"/>
          </a:p>
        </p:txBody>
      </p:sp>
      <p:pic>
        <p:nvPicPr>
          <p:cNvPr id="5" name="Picture 11" descr="Venera_10"/>
          <p:cNvPicPr>
            <a:picLocks noChangeAspect="1" noChangeArrowheads="1"/>
          </p:cNvPicPr>
          <p:nvPr/>
        </p:nvPicPr>
        <p:blipFill>
          <a:blip r:embed="rId2"/>
          <a:srcRect/>
          <a:stretch>
            <a:fillRect/>
          </a:stretch>
        </p:blipFill>
        <p:spPr bwMode="auto">
          <a:xfrm>
            <a:off x="1338475" y="1171006"/>
            <a:ext cx="6154689" cy="4615645"/>
          </a:xfrm>
          <a:prstGeom prst="rect">
            <a:avLst/>
          </a:prstGeom>
          <a:noFill/>
        </p:spPr>
      </p:pic>
      <p:sp>
        <p:nvSpPr>
          <p:cNvPr id="6" name="Text Box 10"/>
          <p:cNvSpPr txBox="1">
            <a:spLocks noChangeArrowheads="1"/>
          </p:cNvSpPr>
          <p:nvPr/>
        </p:nvSpPr>
        <p:spPr bwMode="auto">
          <a:xfrm>
            <a:off x="941435" y="5920142"/>
            <a:ext cx="6694487" cy="396875"/>
          </a:xfrm>
          <a:prstGeom prst="rect">
            <a:avLst/>
          </a:prstGeom>
          <a:noFill/>
          <a:ln w="9525">
            <a:noFill/>
            <a:miter lim="800000"/>
            <a:headEnd/>
            <a:tailEnd/>
          </a:ln>
          <a:effectLst/>
        </p:spPr>
        <p:txBody>
          <a:bodyPr wrap="none">
            <a:spAutoFit/>
          </a:bodyPr>
          <a:lstStyle/>
          <a:p>
            <a:pPr algn="l"/>
            <a:r>
              <a:rPr lang="en-US" sz="2000" b="0" dirty="0">
                <a:latin typeface="Times New Roman (Hebrew)" pitchFamily="26" charset="0"/>
              </a:rPr>
              <a:t>Images of Venus taken by the Russian </a:t>
            </a:r>
            <a:r>
              <a:rPr lang="en-US" sz="2000" b="0" dirty="0" err="1">
                <a:latin typeface="Times New Roman (Hebrew)" pitchFamily="26" charset="0"/>
              </a:rPr>
              <a:t>lander</a:t>
            </a:r>
            <a:r>
              <a:rPr lang="en-US" sz="2000" b="0" dirty="0">
                <a:latin typeface="Times New Roman (Hebrew)" pitchFamily="26" charset="0"/>
              </a:rPr>
              <a:t> Ventra-10 in 1975</a:t>
            </a:r>
          </a:p>
        </p:txBody>
      </p:sp>
    </p:spTree>
    <p:extLst>
      <p:ext uri="{BB962C8B-B14F-4D97-AF65-F5344CB8AC3E}">
        <p14:creationId xmlns:p14="http://schemas.microsoft.com/office/powerpoint/2010/main" val="556062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err="1"/>
              <a:t>Inpainting</a:t>
            </a:r>
            <a:r>
              <a:rPr lang="en-US" dirty="0"/>
              <a:t> 3</a:t>
            </a:r>
          </a:p>
        </p:txBody>
      </p:sp>
      <p:sp>
        <p:nvSpPr>
          <p:cNvPr id="4" name="Slide Number Placeholder 3"/>
          <p:cNvSpPr>
            <a:spLocks noGrp="1"/>
          </p:cNvSpPr>
          <p:nvPr>
            <p:ph type="sldNum" sz="quarter" idx="10"/>
          </p:nvPr>
        </p:nvSpPr>
        <p:spPr/>
        <p:txBody>
          <a:bodyPr/>
          <a:lstStyle/>
          <a:p>
            <a:fld id="{42DF876C-ED57-47CE-A10D-5276AD31AB21}" type="slidenum">
              <a:rPr lang="he-IL" smtClean="0"/>
              <a:pPr/>
              <a:t>52</a:t>
            </a:fld>
            <a:endParaRPr lang="en-US"/>
          </a:p>
        </p:txBody>
      </p:sp>
      <p:pic>
        <p:nvPicPr>
          <p:cNvPr id="5" name="Picture 4" descr="rope_in"/>
          <p:cNvPicPr>
            <a:picLocks noChangeAspect="1" noChangeArrowheads="1"/>
          </p:cNvPicPr>
          <p:nvPr/>
        </p:nvPicPr>
        <p:blipFill>
          <a:blip r:embed="rId2"/>
          <a:srcRect/>
          <a:stretch>
            <a:fillRect/>
          </a:stretch>
        </p:blipFill>
        <p:spPr bwMode="auto">
          <a:xfrm>
            <a:off x="1159563" y="1316844"/>
            <a:ext cx="6257925" cy="4756150"/>
          </a:xfrm>
          <a:prstGeom prst="rect">
            <a:avLst/>
          </a:prstGeom>
          <a:noFill/>
        </p:spPr>
      </p:pic>
      <p:pic>
        <p:nvPicPr>
          <p:cNvPr id="6" name="Picture 5" descr="rope_out"/>
          <p:cNvPicPr>
            <a:picLocks noChangeAspect="1" noChangeArrowheads="1"/>
          </p:cNvPicPr>
          <p:nvPr/>
        </p:nvPicPr>
        <p:blipFill>
          <a:blip r:embed="rId3"/>
          <a:srcRect/>
          <a:stretch>
            <a:fillRect/>
          </a:stretch>
        </p:blipFill>
        <p:spPr bwMode="auto">
          <a:xfrm>
            <a:off x="1159563" y="1316844"/>
            <a:ext cx="6257925" cy="4756150"/>
          </a:xfrm>
          <a:prstGeom prst="rect">
            <a:avLst/>
          </a:prstGeom>
          <a:noFill/>
        </p:spPr>
      </p:pic>
    </p:spTree>
    <p:extLst>
      <p:ext uri="{BB962C8B-B14F-4D97-AF65-F5344CB8AC3E}">
        <p14:creationId xmlns:p14="http://schemas.microsoft.com/office/powerpoint/2010/main" val="5982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Video </a:t>
            </a:r>
            <a:r>
              <a:rPr lang="en-US" dirty="0" err="1"/>
              <a:t>Inpainting</a:t>
            </a:r>
            <a:endParaRPr lang="en-US"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53</a:t>
            </a:fld>
            <a:endParaRPr lang="en-US"/>
          </a:p>
        </p:txBody>
      </p:sp>
      <p:pic>
        <p:nvPicPr>
          <p:cNvPr id="8" name="umbrella.mpeg">
            <a:hlinkClick r:id="" action="ppaction://media"/>
          </p:cNvPr>
          <p:cNvPicPr>
            <a:picLocks noRot="1" noChangeAspect="1"/>
          </p:cNvPicPr>
          <p:nvPr>
            <a:videoFile r:link="rId1"/>
          </p:nvPr>
        </p:nvPicPr>
        <p:blipFill>
          <a:blip r:embed="rId4"/>
          <a:stretch>
            <a:fillRect/>
          </a:stretch>
        </p:blipFill>
        <p:spPr>
          <a:xfrm>
            <a:off x="697172" y="1179395"/>
            <a:ext cx="4700174" cy="2764808"/>
          </a:xfrm>
          <a:prstGeom prst="rect">
            <a:avLst/>
          </a:prstGeom>
        </p:spPr>
      </p:pic>
      <p:pic>
        <p:nvPicPr>
          <p:cNvPr id="9" name="hopping.mpeg">
            <a:hlinkClick r:id="" action="ppaction://media"/>
          </p:cNvPr>
          <p:cNvPicPr>
            <a:picLocks noRot="1" noChangeAspect="1"/>
          </p:cNvPicPr>
          <p:nvPr>
            <a:videoFile r:link="rId2"/>
          </p:nvPr>
        </p:nvPicPr>
        <p:blipFill>
          <a:blip r:embed="rId5"/>
          <a:stretch>
            <a:fillRect/>
          </a:stretch>
        </p:blipFill>
        <p:spPr>
          <a:xfrm>
            <a:off x="4749421" y="3915769"/>
            <a:ext cx="3630305" cy="2420204"/>
          </a:xfrm>
          <a:prstGeom prst="rect">
            <a:avLst/>
          </a:prstGeom>
        </p:spPr>
      </p:pic>
      <p:sp>
        <p:nvSpPr>
          <p:cNvPr id="10" name="Text Box 3"/>
          <p:cNvSpPr txBox="1">
            <a:spLocks noChangeArrowheads="1"/>
          </p:cNvSpPr>
          <p:nvPr/>
        </p:nvSpPr>
        <p:spPr bwMode="auto">
          <a:xfrm>
            <a:off x="394435" y="6107988"/>
            <a:ext cx="4152900" cy="336550"/>
          </a:xfrm>
          <a:prstGeom prst="rect">
            <a:avLst/>
          </a:prstGeom>
          <a:noFill/>
          <a:ln w="28575">
            <a:noFill/>
            <a:miter lim="800000"/>
            <a:headEnd/>
            <a:tailEnd/>
          </a:ln>
          <a:effectLst/>
        </p:spPr>
        <p:txBody>
          <a:bodyPr wrap="none">
            <a:spAutoFit/>
          </a:bodyPr>
          <a:lstStyle/>
          <a:p>
            <a:r>
              <a:rPr lang="en-US" sz="1600" b="0" dirty="0"/>
              <a:t>Y. Wexler, E. </a:t>
            </a:r>
            <a:r>
              <a:rPr lang="en-US" sz="1600" b="0" dirty="0" err="1"/>
              <a:t>Shechtman</a:t>
            </a:r>
            <a:r>
              <a:rPr lang="en-US" sz="1600" b="0" dirty="0"/>
              <a:t> and M. </a:t>
            </a:r>
            <a:r>
              <a:rPr lang="en-US" sz="1600" b="0" dirty="0" err="1"/>
              <a:t>Irani</a:t>
            </a:r>
            <a:r>
              <a:rPr lang="en-US" sz="1600" b="0" dirty="0"/>
              <a:t> 2004 </a:t>
            </a:r>
          </a:p>
        </p:txBody>
      </p:sp>
    </p:spTree>
    <p:extLst>
      <p:ext uri="{BB962C8B-B14F-4D97-AF65-F5344CB8AC3E}">
        <p14:creationId xmlns:p14="http://schemas.microsoft.com/office/powerpoint/2010/main" val="23451236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p:cTn id="13"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Texture Synthesis</a:t>
            </a:r>
          </a:p>
        </p:txBody>
      </p:sp>
      <p:sp>
        <p:nvSpPr>
          <p:cNvPr id="4" name="Slide Number Placeholder 3"/>
          <p:cNvSpPr>
            <a:spLocks noGrp="1"/>
          </p:cNvSpPr>
          <p:nvPr>
            <p:ph type="sldNum" sz="quarter" idx="10"/>
          </p:nvPr>
        </p:nvSpPr>
        <p:spPr>
          <a:xfrm>
            <a:off x="4138682" y="4600317"/>
            <a:ext cx="2133600" cy="220662"/>
          </a:xfrm>
        </p:spPr>
        <p:txBody>
          <a:bodyPr/>
          <a:lstStyle/>
          <a:p>
            <a:fld id="{42DF876C-ED57-47CE-A10D-5276AD31AB21}" type="slidenum">
              <a:rPr lang="he-IL" smtClean="0"/>
              <a:pPr/>
              <a:t>54</a:t>
            </a:fld>
            <a:endParaRPr lang="en-US"/>
          </a:p>
        </p:txBody>
      </p:sp>
      <p:pic>
        <p:nvPicPr>
          <p:cNvPr id="5" name="Picture 6" descr="texture_o_icon"/>
          <p:cNvPicPr>
            <a:picLocks noChangeAspect="1" noChangeArrowheads="1"/>
          </p:cNvPicPr>
          <p:nvPr/>
        </p:nvPicPr>
        <p:blipFill>
          <a:blip r:embed="rId2"/>
          <a:srcRect/>
          <a:stretch>
            <a:fillRect/>
          </a:stretch>
        </p:blipFill>
        <p:spPr bwMode="auto">
          <a:xfrm>
            <a:off x="1666662" y="2263467"/>
            <a:ext cx="609600" cy="609600"/>
          </a:xfrm>
          <a:prstGeom prst="rect">
            <a:avLst/>
          </a:prstGeom>
          <a:noFill/>
        </p:spPr>
      </p:pic>
      <p:pic>
        <p:nvPicPr>
          <p:cNvPr id="6" name="Picture 8" descr="texture_icon"/>
          <p:cNvPicPr>
            <a:picLocks noChangeAspect="1" noChangeArrowheads="1"/>
          </p:cNvPicPr>
          <p:nvPr/>
        </p:nvPicPr>
        <p:blipFill>
          <a:blip r:embed="rId3"/>
          <a:srcRect/>
          <a:stretch>
            <a:fillRect/>
          </a:stretch>
        </p:blipFill>
        <p:spPr bwMode="auto">
          <a:xfrm>
            <a:off x="4386049" y="1363354"/>
            <a:ext cx="1828800" cy="1828800"/>
          </a:xfrm>
          <a:prstGeom prst="rect">
            <a:avLst/>
          </a:prstGeom>
          <a:noFill/>
        </p:spPr>
      </p:pic>
      <p:sp>
        <p:nvSpPr>
          <p:cNvPr id="7" name="AutoShape 9"/>
          <p:cNvSpPr>
            <a:spLocks noChangeArrowheads="1"/>
          </p:cNvSpPr>
          <p:nvPr/>
        </p:nvSpPr>
        <p:spPr bwMode="auto">
          <a:xfrm>
            <a:off x="2642974" y="2373004"/>
            <a:ext cx="1371600" cy="285750"/>
          </a:xfrm>
          <a:prstGeom prst="rightArrow">
            <a:avLst>
              <a:gd name="adj1" fmla="val 50000"/>
              <a:gd name="adj2" fmla="val 120000"/>
            </a:avLst>
          </a:prstGeom>
          <a:solidFill>
            <a:schemeClr val="accent1"/>
          </a:solidFill>
          <a:ln w="28575">
            <a:solidFill>
              <a:schemeClr val="tx1"/>
            </a:solidFill>
            <a:miter lim="800000"/>
            <a:headEnd/>
            <a:tailEnd/>
          </a:ln>
          <a:effectLst/>
        </p:spPr>
        <p:txBody>
          <a:bodyPr wrap="none" anchor="ctr"/>
          <a:lstStyle/>
          <a:p>
            <a:endParaRPr lang="en-US"/>
          </a:p>
        </p:txBody>
      </p:sp>
      <p:pic>
        <p:nvPicPr>
          <p:cNvPr id="8" name="Picture 11" descr="clover01"/>
          <p:cNvPicPr>
            <a:picLocks noChangeAspect="1" noChangeArrowheads="1"/>
          </p:cNvPicPr>
          <p:nvPr/>
        </p:nvPicPr>
        <p:blipFill>
          <a:blip r:embed="rId4"/>
          <a:srcRect/>
          <a:stretch>
            <a:fillRect/>
          </a:stretch>
        </p:blipFill>
        <p:spPr bwMode="auto">
          <a:xfrm>
            <a:off x="1579183" y="4759636"/>
            <a:ext cx="958778" cy="958778"/>
          </a:xfrm>
          <a:prstGeom prst="rect">
            <a:avLst/>
          </a:prstGeom>
          <a:noFill/>
        </p:spPr>
      </p:pic>
      <p:pic>
        <p:nvPicPr>
          <p:cNvPr id="9" name="Picture 13" descr="clo_t154"/>
          <p:cNvPicPr>
            <a:picLocks noChangeAspect="1" noChangeArrowheads="1"/>
          </p:cNvPicPr>
          <p:nvPr/>
        </p:nvPicPr>
        <p:blipFill>
          <a:blip r:embed="rId5"/>
          <a:srcRect/>
          <a:stretch>
            <a:fillRect/>
          </a:stretch>
        </p:blipFill>
        <p:spPr bwMode="auto">
          <a:xfrm>
            <a:off x="4375836" y="3984579"/>
            <a:ext cx="2143267" cy="2143267"/>
          </a:xfrm>
          <a:prstGeom prst="rect">
            <a:avLst/>
          </a:prstGeom>
          <a:noFill/>
        </p:spPr>
      </p:pic>
      <p:sp>
        <p:nvSpPr>
          <p:cNvPr id="10" name="AutoShape 14"/>
          <p:cNvSpPr>
            <a:spLocks noChangeArrowheads="1"/>
          </p:cNvSpPr>
          <p:nvPr/>
        </p:nvSpPr>
        <p:spPr bwMode="auto">
          <a:xfrm>
            <a:off x="2748032" y="5060692"/>
            <a:ext cx="1371600" cy="285750"/>
          </a:xfrm>
          <a:prstGeom prst="rightArrow">
            <a:avLst>
              <a:gd name="adj1" fmla="val 50000"/>
              <a:gd name="adj2" fmla="val 120000"/>
            </a:avLst>
          </a:prstGeom>
          <a:solidFill>
            <a:schemeClr val="accent1"/>
          </a:solidFill>
          <a:ln w="2857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186710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Models of Images</a:t>
            </a:r>
          </a:p>
        </p:txBody>
      </p:sp>
      <p:sp>
        <p:nvSpPr>
          <p:cNvPr id="4" name="Slide Number Placeholder 3"/>
          <p:cNvSpPr>
            <a:spLocks noGrp="1"/>
          </p:cNvSpPr>
          <p:nvPr>
            <p:ph type="sldNum" sz="quarter" idx="10"/>
          </p:nvPr>
        </p:nvSpPr>
        <p:spPr/>
        <p:txBody>
          <a:bodyPr/>
          <a:lstStyle/>
          <a:p>
            <a:fld id="{42DF876C-ED57-47CE-A10D-5276AD31AB21}" type="slidenum">
              <a:rPr lang="he-IL" smtClean="0"/>
              <a:pPr/>
              <a:t>55</a:t>
            </a:fld>
            <a:endParaRPr lang="en-US" dirty="0"/>
          </a:p>
        </p:txBody>
      </p:sp>
      <p:pic>
        <p:nvPicPr>
          <p:cNvPr id="5" name="Picture 5"/>
          <p:cNvPicPr>
            <a:picLocks noChangeAspect="1" noChangeArrowheads="1"/>
          </p:cNvPicPr>
          <p:nvPr/>
        </p:nvPicPr>
        <p:blipFill>
          <a:blip r:embed="rId2"/>
          <a:srcRect/>
          <a:stretch>
            <a:fillRect/>
          </a:stretch>
        </p:blipFill>
        <p:spPr bwMode="auto">
          <a:xfrm>
            <a:off x="1779776" y="1132764"/>
            <a:ext cx="4781490" cy="4367284"/>
          </a:xfrm>
          <a:prstGeom prst="rect">
            <a:avLst/>
          </a:prstGeom>
          <a:noFill/>
          <a:ln w="9525">
            <a:noFill/>
            <a:miter lim="800000"/>
            <a:headEnd/>
            <a:tailEnd/>
          </a:ln>
          <a:effectLst/>
        </p:spPr>
      </p:pic>
      <p:sp>
        <p:nvSpPr>
          <p:cNvPr id="6" name="Rectangle 4"/>
          <p:cNvSpPr>
            <a:spLocks noChangeArrowheads="1"/>
          </p:cNvSpPr>
          <p:nvPr/>
        </p:nvSpPr>
        <p:spPr bwMode="auto">
          <a:xfrm>
            <a:off x="731316" y="5663821"/>
            <a:ext cx="7743943" cy="607088"/>
          </a:xfrm>
          <a:prstGeom prst="rect">
            <a:avLst/>
          </a:prstGeom>
          <a:noFill/>
          <a:ln w="9525">
            <a:noFill/>
            <a:miter lim="800000"/>
            <a:headEnd/>
            <a:tailEnd/>
          </a:ln>
          <a:effectLst/>
        </p:spPr>
        <p:txBody>
          <a:bodyPr anchor="ctr"/>
          <a:lstStyle/>
          <a:p>
            <a:pPr rtl="1"/>
            <a:r>
              <a:rPr lang="en-US" sz="2400" b="0" dirty="0">
                <a:latin typeface="Times New Roman" pitchFamily="18" charset="0"/>
              </a:rPr>
              <a:t>3D prior of 2x2 image neighborhoods, </a:t>
            </a:r>
            <a:r>
              <a:rPr lang="en-US" sz="1400" b="0" dirty="0">
                <a:latin typeface="Times New Roman (Hebrew)" pitchFamily="26" charset="0"/>
              </a:rPr>
              <a:t>From Mumford &amp; Huang,  2000 </a:t>
            </a:r>
            <a:endParaRPr lang="en-US" sz="2400" b="0" dirty="0">
              <a:latin typeface="Times New Roman (Hebrew)" pitchFamily="26" charset="0"/>
            </a:endParaRPr>
          </a:p>
          <a:p>
            <a:pPr rtl="1"/>
            <a:endParaRPr lang="en-US" sz="2400" b="0" dirty="0">
              <a:latin typeface="Times New Roman" pitchFamily="18" charset="0"/>
            </a:endParaRPr>
          </a:p>
        </p:txBody>
      </p:sp>
    </p:spTree>
    <p:extLst>
      <p:ext uri="{BB962C8B-B14F-4D97-AF65-F5344CB8AC3E}">
        <p14:creationId xmlns:p14="http://schemas.microsoft.com/office/powerpoint/2010/main" val="1360410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err="1"/>
              <a:t>Demosaicing</a:t>
            </a:r>
            <a:endParaRPr lang="en-US" dirty="0"/>
          </a:p>
        </p:txBody>
      </p:sp>
      <p:sp>
        <p:nvSpPr>
          <p:cNvPr id="4" name="Slide Number Placeholder 3"/>
          <p:cNvSpPr>
            <a:spLocks noGrp="1"/>
          </p:cNvSpPr>
          <p:nvPr>
            <p:ph type="sldNum" sz="quarter" idx="10"/>
          </p:nvPr>
        </p:nvSpPr>
        <p:spPr/>
        <p:txBody>
          <a:bodyPr/>
          <a:lstStyle/>
          <a:p>
            <a:fld id="{42DF876C-ED57-47CE-A10D-5276AD31AB21}" type="slidenum">
              <a:rPr lang="he-IL" smtClean="0"/>
              <a:pPr/>
              <a:t>56</a:t>
            </a:fld>
            <a:endParaRPr lang="en-US"/>
          </a:p>
        </p:txBody>
      </p:sp>
      <p:pic>
        <p:nvPicPr>
          <p:cNvPr id="5" name="Picture 2" descr="raw"/>
          <p:cNvPicPr>
            <a:picLocks noChangeAspect="1" noChangeArrowheads="1"/>
          </p:cNvPicPr>
          <p:nvPr/>
        </p:nvPicPr>
        <p:blipFill>
          <a:blip r:embed="rId2"/>
          <a:srcRect/>
          <a:stretch>
            <a:fillRect/>
          </a:stretch>
        </p:blipFill>
        <p:spPr bwMode="auto">
          <a:xfrm>
            <a:off x="517313" y="1680500"/>
            <a:ext cx="5300706" cy="3355524"/>
          </a:xfrm>
          <a:prstGeom prst="rect">
            <a:avLst/>
          </a:prstGeom>
          <a:noFill/>
        </p:spPr>
      </p:pic>
      <p:pic>
        <p:nvPicPr>
          <p:cNvPr id="6" name="Picture 4" descr="cam_demosaic"/>
          <p:cNvPicPr>
            <a:picLocks noChangeAspect="1" noChangeArrowheads="1"/>
          </p:cNvPicPr>
          <p:nvPr/>
        </p:nvPicPr>
        <p:blipFill>
          <a:blip r:embed="rId3"/>
          <a:srcRect/>
          <a:stretch>
            <a:fillRect/>
          </a:stretch>
        </p:blipFill>
        <p:spPr bwMode="auto">
          <a:xfrm>
            <a:off x="6116851" y="2547654"/>
            <a:ext cx="2713251" cy="2028519"/>
          </a:xfrm>
          <a:prstGeom prst="rect">
            <a:avLst/>
          </a:prstGeom>
          <a:noFill/>
        </p:spPr>
      </p:pic>
      <p:pic>
        <p:nvPicPr>
          <p:cNvPr id="7" name="Picture 5" descr="sharpim"/>
          <p:cNvPicPr>
            <a:picLocks noChangeAspect="1" noChangeArrowheads="1"/>
          </p:cNvPicPr>
          <p:nvPr/>
        </p:nvPicPr>
        <p:blipFill>
          <a:blip r:embed="rId4"/>
          <a:srcRect/>
          <a:stretch>
            <a:fillRect/>
          </a:stretch>
        </p:blipFill>
        <p:spPr bwMode="auto">
          <a:xfrm>
            <a:off x="517313" y="1680500"/>
            <a:ext cx="5300706" cy="3355524"/>
          </a:xfrm>
          <a:prstGeom prst="rect">
            <a:avLst/>
          </a:prstGeom>
          <a:noFill/>
        </p:spPr>
      </p:pic>
    </p:spTree>
    <p:extLst>
      <p:ext uri="{BB962C8B-B14F-4D97-AF65-F5344CB8AC3E}">
        <p14:creationId xmlns:p14="http://schemas.microsoft.com/office/powerpoint/2010/main" val="266329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Optical character recognition (OCR)</a:t>
            </a:r>
          </a:p>
        </p:txBody>
      </p:sp>
      <p:pic>
        <p:nvPicPr>
          <p:cNvPr id="23555" name="Picture 3" descr="as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4"/>
          <p:cNvSpPr txBox="1">
            <a:spLocks noChangeArrowheads="1"/>
          </p:cNvSpPr>
          <p:nvPr/>
        </p:nvSpPr>
        <p:spPr bwMode="auto">
          <a:xfrm>
            <a:off x="685800" y="5362575"/>
            <a:ext cx="3379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Digit recognition, AT&amp;T labs</a:t>
            </a:r>
          </a:p>
          <a:p>
            <a:pPr algn="ctr"/>
            <a:r>
              <a:rPr lang="en-US" altLang="en-US" sz="1600">
                <a:latin typeface="Arial" panose="020B0604020202020204" pitchFamily="34" charset="0"/>
                <a:hlinkClick r:id="rId3"/>
              </a:rPr>
              <a:t>http://www.research.att.com/~yann</a:t>
            </a:r>
            <a:r>
              <a:rPr lang="en-US" altLang="en-US" sz="1600">
                <a:latin typeface="Arial" panose="020B0604020202020204" pitchFamily="34" charset="0"/>
              </a:rPr>
              <a:t>/</a:t>
            </a:r>
          </a:p>
        </p:txBody>
      </p:sp>
      <p:sp>
        <p:nvSpPr>
          <p:cNvPr id="23557" name="Rectangle 5"/>
          <p:cNvSpPr>
            <a:spLocks noChangeArrowheads="1"/>
          </p:cNvSpPr>
          <p:nvPr/>
        </p:nvSpPr>
        <p:spPr bwMode="auto">
          <a:xfrm>
            <a:off x="685800" y="990600"/>
            <a:ext cx="7772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a:t>Technology to convert scanned docs to text</a:t>
            </a:r>
          </a:p>
          <a:p>
            <a:pPr lvl="1"/>
            <a:r>
              <a:rPr lang="en-US" altLang="en-US"/>
              <a:t>If you have a scanner, it probably came with OCR software</a:t>
            </a:r>
          </a:p>
          <a:p>
            <a:endParaRPr lang="en-US" altLang="en-US"/>
          </a:p>
        </p:txBody>
      </p:sp>
      <p:pic>
        <p:nvPicPr>
          <p:cNvPr id="23558" name="Picture 6" descr="California_license_plate_AN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7"/>
          <p:cNvSpPr txBox="1">
            <a:spLocks noChangeArrowheads="1"/>
          </p:cNvSpPr>
          <p:nvPr/>
        </p:nvSpPr>
        <p:spPr bwMode="auto">
          <a:xfrm>
            <a:off x="4511675" y="5362575"/>
            <a:ext cx="45132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License plate readers</a:t>
            </a:r>
          </a:p>
          <a:p>
            <a:pPr algn="ctr"/>
            <a:r>
              <a:rPr lang="en-US" altLang="en-US" sz="1200">
                <a:latin typeface="Arial" panose="020B0604020202020204" pitchFamily="34" charset="0"/>
                <a:hlinkClick r:id="rId5"/>
              </a:rPr>
              <a:t>http://en.wikipedia.org/wiki/Automatic_number_plate_recognition</a:t>
            </a:r>
            <a:endParaRPr lang="en-US" altLang="en-US" sz="1200">
              <a:latin typeface="Arial" panose="020B0604020202020204" pitchFamily="34" charset="0"/>
            </a:endParaRPr>
          </a:p>
          <a:p>
            <a:pPr algn="ctr"/>
            <a:endParaRPr lang="en-US" altLang="en-US" sz="120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Face detection</a:t>
            </a:r>
          </a:p>
        </p:txBody>
      </p:sp>
      <p:sp>
        <p:nvSpPr>
          <p:cNvPr id="24579" name="Rectangle 3"/>
          <p:cNvSpPr>
            <a:spLocks noGrp="1" noChangeArrowheads="1"/>
          </p:cNvSpPr>
          <p:nvPr>
            <p:ph type="body" idx="1"/>
          </p:nvPr>
        </p:nvSpPr>
        <p:spPr>
          <a:xfrm>
            <a:off x="685800" y="4876800"/>
            <a:ext cx="7772400" cy="1295400"/>
          </a:xfrm>
        </p:spPr>
        <p:txBody>
          <a:bodyPr/>
          <a:lstStyle/>
          <a:p>
            <a:r>
              <a:rPr lang="en-US" altLang="en-US"/>
              <a:t>Many new digital cameras now detect faces</a:t>
            </a:r>
          </a:p>
          <a:p>
            <a:pPr lvl="1"/>
            <a:r>
              <a:rPr lang="en-US" altLang="en-US"/>
              <a:t>Canon, Sony, Fuji, …</a:t>
            </a:r>
          </a:p>
          <a:p>
            <a:pPr lvl="1">
              <a:buFontTx/>
              <a:buNone/>
            </a:pPr>
            <a:endParaRPr lang="en-US" altLang="en-US"/>
          </a:p>
        </p:txBody>
      </p:sp>
      <p:pic>
        <p:nvPicPr>
          <p:cNvPr id="24580" name="Picture 5" descr="tested_4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188" y="1371600"/>
            <a:ext cx="46196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Smile detection?</a:t>
            </a:r>
          </a:p>
        </p:txBody>
      </p:sp>
      <p:sp>
        <p:nvSpPr>
          <p:cNvPr id="26627" name="Rectangle 3"/>
          <p:cNvSpPr>
            <a:spLocks noGrp="1" noChangeArrowheads="1"/>
          </p:cNvSpPr>
          <p:nvPr>
            <p:ph type="body" idx="1"/>
          </p:nvPr>
        </p:nvSpPr>
        <p:spPr/>
        <p:txBody>
          <a:bodyPr/>
          <a:lstStyle/>
          <a:p>
            <a:endParaRPr lang="en-US" altLang="en-US"/>
          </a:p>
        </p:txBody>
      </p:sp>
      <p:pic>
        <p:nvPicPr>
          <p:cNvPr id="2662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13" y="2170113"/>
            <a:ext cx="7443787"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43000"/>
            <a:ext cx="74676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Rectangle 8"/>
          <p:cNvSpPr>
            <a:spLocks noChangeArrowheads="1"/>
          </p:cNvSpPr>
          <p:nvPr/>
        </p:nvSpPr>
        <p:spPr bwMode="auto">
          <a:xfrm>
            <a:off x="2051050" y="6278563"/>
            <a:ext cx="4730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hlinkClick r:id="rId4"/>
              </a:rPr>
              <a:t>Sony Cyber-shot® T70 Digital Still Camera </a:t>
            </a:r>
            <a:endParaRPr lang="en-US"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en-US">
                <a:ea typeface="ＭＳ Ｐゴシック" panose="020B0600070205080204" pitchFamily="34" charset="-128"/>
              </a:rPr>
              <a:t>What is a Digital Image? (cont…)</a:t>
            </a:r>
            <a:endParaRPr lang="en-US" altLang="en-US">
              <a:ea typeface="ＭＳ Ｐゴシック" panose="020B0600070205080204" pitchFamily="34" charset="-128"/>
            </a:endParaRPr>
          </a:p>
        </p:txBody>
      </p:sp>
      <p:sp>
        <p:nvSpPr>
          <p:cNvPr id="26627" name="Rectangle 3"/>
          <p:cNvSpPr>
            <a:spLocks noGrp="1" noChangeArrowheads="1"/>
          </p:cNvSpPr>
          <p:nvPr>
            <p:ph type="body" idx="1"/>
          </p:nvPr>
        </p:nvSpPr>
        <p:spPr/>
        <p:txBody>
          <a:bodyPr/>
          <a:lstStyle/>
          <a:p>
            <a:pPr marL="0" indent="0" eaLnBrk="1" hangingPunct="1"/>
            <a:r>
              <a:rPr lang="en-US" altLang="en-US">
                <a:ea typeface="ＭＳ Ｐゴシック" panose="020B0600070205080204" pitchFamily="34" charset="-128"/>
              </a:rPr>
              <a:t>Pixel values typically represent gray levels, colours, heights, opacities etc</a:t>
            </a:r>
          </a:p>
          <a:p>
            <a:pPr marL="0" indent="0" eaLnBrk="1" hangingPunct="1"/>
            <a:r>
              <a:rPr lang="en-IE" altLang="en-US" b="1">
                <a:ea typeface="ＭＳ Ｐゴシック" panose="020B0600070205080204" pitchFamily="34" charset="-128"/>
              </a:rPr>
              <a:t>Remember</a:t>
            </a:r>
            <a:r>
              <a:rPr lang="en-IE" altLang="en-US">
                <a:ea typeface="ＭＳ Ｐゴシック" panose="020B0600070205080204" pitchFamily="34" charset="-128"/>
              </a:rPr>
              <a:t> </a:t>
            </a:r>
            <a:r>
              <a:rPr lang="en-IE" altLang="en-US" i="1">
                <a:ea typeface="ＭＳ Ｐゴシック" panose="020B0600070205080204" pitchFamily="34" charset="-128"/>
              </a:rPr>
              <a:t>digitization</a:t>
            </a:r>
            <a:r>
              <a:rPr lang="en-IE" altLang="en-US">
                <a:ea typeface="ＭＳ Ｐゴシック" panose="020B0600070205080204" pitchFamily="34" charset="-128"/>
              </a:rPr>
              <a:t> implies that a digital image is an </a:t>
            </a:r>
            <a:r>
              <a:rPr lang="en-IE" altLang="en-US" i="1">
                <a:ea typeface="ＭＳ Ｐゴシック" panose="020B0600070205080204" pitchFamily="34" charset="-128"/>
              </a:rPr>
              <a:t>approximation</a:t>
            </a:r>
            <a:r>
              <a:rPr lang="en-IE" altLang="en-US">
                <a:ea typeface="ＭＳ Ｐゴシック" panose="020B0600070205080204" pitchFamily="34" charset="-128"/>
              </a:rPr>
              <a:t> of a real scene</a:t>
            </a:r>
            <a:endParaRPr lang="en-US" altLang="en-US" b="1">
              <a:ea typeface="ＭＳ Ｐゴシック" panose="020B0600070205080204" pitchFamily="34" charset="-128"/>
            </a:endParaRP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b="19897"/>
          <a:stretch>
            <a:fillRect/>
          </a:stretch>
        </p:blipFill>
        <p:spPr bwMode="auto">
          <a:xfrm>
            <a:off x="285750" y="3881438"/>
            <a:ext cx="394017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9" name="Group 12"/>
          <p:cNvGrpSpPr>
            <a:grpSpLocks/>
          </p:cNvGrpSpPr>
          <p:nvPr/>
        </p:nvGrpSpPr>
        <p:grpSpPr bwMode="auto">
          <a:xfrm>
            <a:off x="4295775" y="3860800"/>
            <a:ext cx="4557713" cy="2308225"/>
            <a:chOff x="1464" y="2747"/>
            <a:chExt cx="2871" cy="1454"/>
          </a:xfrm>
        </p:grpSpPr>
        <p:pic>
          <p:nvPicPr>
            <p:cNvPr id="266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 y="2747"/>
              <a:ext cx="2871"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4" name="Rectangle 6"/>
            <p:cNvSpPr>
              <a:spLocks noChangeArrowheads="1"/>
            </p:cNvSpPr>
            <p:nvPr/>
          </p:nvSpPr>
          <p:spPr bwMode="auto">
            <a:xfrm>
              <a:off x="2225" y="3153"/>
              <a:ext cx="128" cy="12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p:txBody>
        </p:sp>
        <p:sp>
          <p:nvSpPr>
            <p:cNvPr id="26635" name="Rectangle 7"/>
            <p:cNvSpPr>
              <a:spLocks noChangeArrowheads="1"/>
            </p:cNvSpPr>
            <p:nvPr/>
          </p:nvSpPr>
          <p:spPr bwMode="auto">
            <a:xfrm>
              <a:off x="2840" y="2773"/>
              <a:ext cx="1460" cy="140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p:txBody>
        </p:sp>
        <p:sp>
          <p:nvSpPr>
            <p:cNvPr id="26636" name="Line 8"/>
            <p:cNvSpPr>
              <a:spLocks noChangeShapeType="1"/>
            </p:cNvSpPr>
            <p:nvPr/>
          </p:nvSpPr>
          <p:spPr bwMode="auto">
            <a:xfrm flipV="1">
              <a:off x="2348" y="3108"/>
              <a:ext cx="484" cy="10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7" name="Rectangle 9"/>
            <p:cNvSpPr>
              <a:spLocks noChangeArrowheads="1"/>
            </p:cNvSpPr>
            <p:nvPr/>
          </p:nvSpPr>
          <p:spPr bwMode="auto">
            <a:xfrm>
              <a:off x="3225" y="3137"/>
              <a:ext cx="56" cy="57"/>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p:txBody>
        </p:sp>
        <p:sp>
          <p:nvSpPr>
            <p:cNvPr id="26638" name="Text Box 10"/>
            <p:cNvSpPr txBox="1">
              <a:spLocks noChangeArrowheads="1"/>
            </p:cNvSpPr>
            <p:nvPr/>
          </p:nvSpPr>
          <p:spPr bwMode="auto">
            <a:xfrm>
              <a:off x="3414" y="2965"/>
              <a:ext cx="34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1000">
                  <a:solidFill>
                    <a:srgbClr val="CC0000"/>
                  </a:solidFill>
                </a:rPr>
                <a:t>1 pixel</a:t>
              </a:r>
              <a:endParaRPr lang="en-US" altLang="en-US" sz="1000">
                <a:solidFill>
                  <a:srgbClr val="CC0000"/>
                </a:solidFill>
              </a:endParaRPr>
            </a:p>
          </p:txBody>
        </p:sp>
        <p:sp>
          <p:nvSpPr>
            <p:cNvPr id="26639" name="Line 11"/>
            <p:cNvSpPr>
              <a:spLocks noChangeShapeType="1"/>
            </p:cNvSpPr>
            <p:nvPr/>
          </p:nvSpPr>
          <p:spPr bwMode="auto">
            <a:xfrm flipH="1">
              <a:off x="3296" y="3052"/>
              <a:ext cx="168" cy="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6630" name="Group 13"/>
          <p:cNvGrpSpPr>
            <a:grpSpLocks/>
          </p:cNvGrpSpPr>
          <p:nvPr/>
        </p:nvGrpSpPr>
        <p:grpSpPr bwMode="auto">
          <a:xfrm>
            <a:off x="-3175" y="1631950"/>
            <a:ext cx="260350" cy="5229225"/>
            <a:chOff x="-2" y="1034"/>
            <a:chExt cx="164" cy="3294"/>
          </a:xfrm>
        </p:grpSpPr>
        <p:pic>
          <p:nvPicPr>
            <p:cNvPr id="26631" name="Picture 14" descr="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Rectangle 15"/>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IE" altLang="en-US" sz="1200">
                  <a:solidFill>
                    <a:schemeClr val="bg1"/>
                  </a:solidFill>
                </a:rPr>
                <a:t>Images taken from Gonzalez &amp; Woods, Digital Image Processing (2002)</a:t>
              </a:r>
              <a:endParaRPr lang="en-US" altLang="en-US" sz="1200">
                <a:solidFill>
                  <a:schemeClr val="bg1"/>
                </a:solidFill>
              </a:endParaRPr>
            </a:p>
          </p:txBody>
        </p:sp>
      </p:grpSp>
    </p:spTree>
    <p:extLst>
      <p:ext uri="{BB962C8B-B14F-4D97-AF65-F5344CB8AC3E}">
        <p14:creationId xmlns:p14="http://schemas.microsoft.com/office/powerpoint/2010/main" val="2329711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Object recognition (in supermarkets)</a:t>
            </a:r>
          </a:p>
        </p:txBody>
      </p:sp>
      <p:sp>
        <p:nvSpPr>
          <p:cNvPr id="29699" name="Rectangle 3"/>
          <p:cNvSpPr>
            <a:spLocks noGrp="1" noChangeArrowheads="1"/>
          </p:cNvSpPr>
          <p:nvPr>
            <p:ph type="body" idx="1"/>
          </p:nvPr>
        </p:nvSpPr>
        <p:spPr/>
        <p:txBody>
          <a:bodyPr/>
          <a:lstStyle/>
          <a:p>
            <a:endParaRPr lang="en-US" altLang="en-US"/>
          </a:p>
        </p:txBody>
      </p:sp>
      <p:pic>
        <p:nvPicPr>
          <p:cNvPr id="29700" name="Picture 5" descr="Detection of Bottom of the Cart Loss in Retail Check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1219200"/>
            <a:ext cx="27749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6"/>
          <p:cNvSpPr>
            <a:spLocks noChangeArrowheads="1"/>
          </p:cNvSpPr>
          <p:nvPr/>
        </p:nvSpPr>
        <p:spPr bwMode="auto">
          <a:xfrm>
            <a:off x="1492250" y="4872038"/>
            <a:ext cx="673735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hlinkClick r:id="rId3"/>
              </a:rPr>
              <a:t>LaneHawk by EvolutionRobotics</a:t>
            </a:r>
            <a:endParaRPr lang="en-US" altLang="en-US" sz="1600"/>
          </a:p>
          <a:p>
            <a:r>
              <a:rPr lang="en-US" altLang="en-US" sz="1600"/>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6868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title"/>
          </p:nvPr>
        </p:nvSpPr>
        <p:spPr/>
        <p:txBody>
          <a:bodyPr/>
          <a:lstStyle/>
          <a:p>
            <a:r>
              <a:rPr lang="en-US" altLang="zh-TW">
                <a:ea typeface="新細明體" charset="-120"/>
              </a:rPr>
              <a:t>Earth Viewers (3D Modeling)</a:t>
            </a:r>
          </a:p>
        </p:txBody>
      </p:sp>
      <p:sp>
        <p:nvSpPr>
          <p:cNvPr id="22532" name="Rectangle 6"/>
          <p:cNvSpPr>
            <a:spLocks noChangeArrowheads="1"/>
          </p:cNvSpPr>
          <p:nvPr/>
        </p:nvSpPr>
        <p:spPr bwMode="auto">
          <a:xfrm>
            <a:off x="2743200" y="5410200"/>
            <a:ext cx="3581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zh-TW" sz="1400">
                <a:latin typeface="Arial" panose="020B0604020202020204" pitchFamily="34" charset="0"/>
                <a:ea typeface="新細明體" charset="-120"/>
              </a:rPr>
              <a:t>Image from Microsoft’s </a:t>
            </a:r>
            <a:r>
              <a:rPr lang="en-US" altLang="zh-TW" sz="1400">
                <a:latin typeface="Arial" panose="020B0604020202020204" pitchFamily="34" charset="0"/>
                <a:ea typeface="新細明體" charset="-120"/>
                <a:hlinkClick r:id="rId3"/>
              </a:rPr>
              <a:t>Virtual Earth</a:t>
            </a:r>
            <a:endParaRPr lang="en-US" altLang="zh-TW" sz="1400">
              <a:latin typeface="Arial" panose="020B0604020202020204" pitchFamily="34" charset="0"/>
              <a:ea typeface="新細明體" charset="-120"/>
            </a:endParaRPr>
          </a:p>
          <a:p>
            <a:pPr algn="ctr"/>
            <a:r>
              <a:rPr lang="en-US" altLang="zh-TW" sz="1400">
                <a:latin typeface="Arial" panose="020B0604020202020204" pitchFamily="34" charset="0"/>
                <a:ea typeface="新細明體" charset="-120"/>
              </a:rPr>
              <a:t>(see also:  </a:t>
            </a:r>
            <a:r>
              <a:rPr lang="en-US" altLang="zh-TW" sz="1400">
                <a:latin typeface="Arial" panose="020B0604020202020204" pitchFamily="34" charset="0"/>
                <a:ea typeface="新細明體" charset="-120"/>
                <a:hlinkClick r:id="rId4"/>
              </a:rPr>
              <a:t>Google Earth</a:t>
            </a:r>
            <a:r>
              <a:rPr lang="en-US" altLang="zh-TW" sz="1400">
                <a:latin typeface="Arial" panose="020B0604020202020204" pitchFamily="34" charset="0"/>
                <a:ea typeface="新細明體" charset="-120"/>
              </a:rPr>
              <a:t>)</a:t>
            </a:r>
          </a:p>
        </p:txBody>
      </p:sp>
    </p:spTree>
    <p:extLst>
      <p:ext uri="{BB962C8B-B14F-4D97-AF65-F5344CB8AC3E}">
        <p14:creationId xmlns:p14="http://schemas.microsoft.com/office/powerpoint/2010/main" val="962009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Face recognition</a:t>
            </a:r>
          </a:p>
        </p:txBody>
      </p:sp>
      <p:pic>
        <p:nvPicPr>
          <p:cNvPr id="30723" name="Picture 16"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288" y="1066800"/>
            <a:ext cx="35179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17"/>
          <p:cNvSpPr>
            <a:spLocks noChangeArrowheads="1"/>
          </p:cNvSpPr>
          <p:nvPr/>
        </p:nvSpPr>
        <p:spPr bwMode="auto">
          <a:xfrm>
            <a:off x="1066800" y="6248400"/>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latin typeface="Arial" panose="020B0604020202020204" pitchFamily="34" charset="0"/>
              </a:rPr>
              <a:t>Who is she?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Vision-based biometrics</a:t>
            </a:r>
          </a:p>
        </p:txBody>
      </p:sp>
      <p:pic>
        <p:nvPicPr>
          <p:cNvPr id="31747" name="Picture 3" descr="youngProcesse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6245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descr="matched2002_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36245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afghanportrai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990600"/>
            <a:ext cx="3810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6"/>
          <p:cNvSpPr>
            <a:spLocks noChangeArrowheads="1"/>
          </p:cNvSpPr>
          <p:nvPr/>
        </p:nvSpPr>
        <p:spPr bwMode="auto">
          <a:xfrm>
            <a:off x="1492250" y="3886200"/>
            <a:ext cx="673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dirty="0">
                <a:latin typeface="Arial" panose="020B0604020202020204" pitchFamily="34" charset="0"/>
              </a:rPr>
              <a:t>“</a:t>
            </a:r>
            <a:r>
              <a:rPr lang="en-US" altLang="en-US" sz="1600" i="1" dirty="0">
                <a:latin typeface="Arial" panose="020B0604020202020204" pitchFamily="34" charset="0"/>
              </a:rPr>
              <a:t>How the Afghan Girl was Identified by Her Iris Patterns</a:t>
            </a:r>
            <a:r>
              <a:rPr lang="en-US" altLang="en-US" sz="1600" dirty="0">
                <a:latin typeface="Arial" panose="020B0604020202020204" pitchFamily="34" charset="0"/>
              </a:rPr>
              <a:t>”  Read the </a:t>
            </a:r>
            <a:r>
              <a:rPr lang="en-US" altLang="en-US" sz="1600" dirty="0">
                <a:latin typeface="Arial" panose="020B0604020202020204" pitchFamily="34" charset="0"/>
                <a:hlinkClick r:id="rId6"/>
              </a:rPr>
              <a:t>story </a:t>
            </a:r>
            <a:endParaRPr lang="en-US" altLang="en-US" sz="1600" dirty="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Login without a password…</a:t>
            </a:r>
          </a:p>
        </p:txBody>
      </p:sp>
      <p:sp>
        <p:nvSpPr>
          <p:cNvPr id="32771" name="Rectangle 3"/>
          <p:cNvSpPr>
            <a:spLocks noGrp="1" noChangeArrowheads="1"/>
          </p:cNvSpPr>
          <p:nvPr>
            <p:ph type="body" idx="1"/>
          </p:nvPr>
        </p:nvSpPr>
        <p:spPr/>
        <p:txBody>
          <a:bodyPr/>
          <a:lstStyle/>
          <a:p>
            <a:endParaRPr lang="en-US" altLang="en-US"/>
          </a:p>
        </p:txBody>
      </p:sp>
      <p:pic>
        <p:nvPicPr>
          <p:cNvPr id="32772" name="Picture 4" descr="XM Micro Biometric Fingerprint M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6"/>
          <p:cNvSpPr>
            <a:spLocks noChangeArrowheads="1"/>
          </p:cNvSpPr>
          <p:nvPr/>
        </p:nvSpPr>
        <p:spPr bwMode="auto">
          <a:xfrm>
            <a:off x="1524000" y="5410200"/>
            <a:ext cx="2514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Fingerprint scanners on many new laptops, </a:t>
            </a:r>
            <a:br>
              <a:rPr lang="en-US" altLang="en-US" sz="1600">
                <a:latin typeface="Arial" panose="020B0604020202020204" pitchFamily="34" charset="0"/>
              </a:rPr>
            </a:br>
            <a:r>
              <a:rPr lang="en-US" altLang="en-US" sz="1600">
                <a:latin typeface="Arial" panose="020B0604020202020204" pitchFamily="34" charset="0"/>
              </a:rPr>
              <a:t>other devices</a:t>
            </a:r>
          </a:p>
        </p:txBody>
      </p:sp>
      <p:pic>
        <p:nvPicPr>
          <p:cNvPr id="32774" name="Picture 9" descr="FINGER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11" descr="login_dia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679700"/>
            <a:ext cx="2209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12"/>
          <p:cNvSpPr>
            <a:spLocks noChangeArrowheads="1"/>
          </p:cNvSpPr>
          <p:nvPr/>
        </p:nvSpPr>
        <p:spPr bwMode="auto">
          <a:xfrm>
            <a:off x="4953000" y="5287963"/>
            <a:ext cx="358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Face recognition systems now beginning to appear more widely</a:t>
            </a:r>
            <a:br>
              <a:rPr lang="en-US" altLang="en-US" sz="1600">
                <a:latin typeface="Arial" panose="020B0604020202020204" pitchFamily="34" charset="0"/>
              </a:rPr>
            </a:br>
            <a:r>
              <a:rPr lang="en-US" altLang="en-US" sz="1400">
                <a:latin typeface="Arial" panose="020B0604020202020204" pitchFamily="34" charset="0"/>
                <a:hlinkClick r:id="rId5"/>
              </a:rPr>
              <a:t>http://www.sensiblevision.com/</a:t>
            </a:r>
            <a:endParaRPr lang="en-US" altLang="en-US" sz="1400">
              <a:latin typeface="Arial" panose="020B0604020202020204" pitchFamily="34" charset="0"/>
            </a:endParaRPr>
          </a:p>
          <a:p>
            <a:pPr algn="ctr"/>
            <a:endParaRPr lang="en-US" altLang="en-US" sz="1400">
              <a:latin typeface="Arial" panose="020B0604020202020204" pitchFamily="34" charset="0"/>
            </a:endParaRPr>
          </a:p>
        </p:txBody>
      </p:sp>
      <p:pic>
        <p:nvPicPr>
          <p:cNvPr id="32777" name="Picture 14" descr="woman_lapt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900" y="29337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Object recognition (in mobile phones)</a:t>
            </a:r>
          </a:p>
        </p:txBody>
      </p:sp>
      <p:sp>
        <p:nvSpPr>
          <p:cNvPr id="33795" name="Rectangle 3"/>
          <p:cNvSpPr>
            <a:spLocks noGrp="1" noChangeArrowheads="1"/>
          </p:cNvSpPr>
          <p:nvPr>
            <p:ph type="body" idx="1"/>
          </p:nvPr>
        </p:nvSpPr>
        <p:spPr>
          <a:xfrm>
            <a:off x="685800" y="4495800"/>
            <a:ext cx="7772400" cy="1676400"/>
          </a:xfrm>
        </p:spPr>
        <p:txBody>
          <a:bodyPr/>
          <a:lstStyle/>
          <a:p>
            <a:r>
              <a:rPr lang="en-US" altLang="en-US"/>
              <a:t>This is becoming real:</a:t>
            </a:r>
          </a:p>
          <a:p>
            <a:pPr lvl="1"/>
            <a:r>
              <a:rPr lang="en-US" altLang="en-US"/>
              <a:t>                      Microsoft Research</a:t>
            </a:r>
          </a:p>
          <a:p>
            <a:pPr lvl="1"/>
            <a:r>
              <a:rPr lang="en-US" altLang="en-US">
                <a:hlinkClick r:id="rId2"/>
              </a:rPr>
              <a:t>Point &amp; Find</a:t>
            </a:r>
            <a:r>
              <a:rPr lang="en-US" altLang="en-US"/>
              <a:t>, </a:t>
            </a:r>
            <a:r>
              <a:rPr lang="en-US" altLang="en-US">
                <a:hlinkClick r:id="rId3"/>
              </a:rPr>
              <a:t>Nokia</a:t>
            </a:r>
            <a:endParaRPr lang="en-US" altLang="en-US"/>
          </a:p>
        </p:txBody>
      </p:sp>
      <p:pic>
        <p:nvPicPr>
          <p:cNvPr id="33796" name="Picture 5" descr="Smart Pho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1371600"/>
            <a:ext cx="6543675"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7" descr="Lincolntitle0s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95300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__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371600"/>
            <a:ext cx="2343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cap_1384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5715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4"/>
          <p:cNvSpPr txBox="1">
            <a:spLocks noChangeArrowheads="1"/>
          </p:cNvSpPr>
          <p:nvPr/>
        </p:nvSpPr>
        <p:spPr bwMode="auto">
          <a:xfrm>
            <a:off x="1965325" y="5988050"/>
            <a:ext cx="519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i="1">
                <a:latin typeface="Arial" panose="020B0604020202020204" pitchFamily="34" charset="0"/>
              </a:rPr>
              <a:t>The Matrix</a:t>
            </a:r>
            <a:r>
              <a:rPr lang="en-US" altLang="en-US" sz="1600">
                <a:latin typeface="Arial" panose="020B0604020202020204" pitchFamily="34" charset="0"/>
              </a:rPr>
              <a:t> movies, ESC Entertainment, XYZRGB, NRC</a:t>
            </a:r>
          </a:p>
        </p:txBody>
      </p:sp>
      <p:sp>
        <p:nvSpPr>
          <p:cNvPr id="34821" name="Rectangle 5"/>
          <p:cNvSpPr>
            <a:spLocks noGrp="1" noChangeArrowheads="1"/>
          </p:cNvSpPr>
          <p:nvPr>
            <p:ph type="title"/>
          </p:nvPr>
        </p:nvSpPr>
        <p:spPr>
          <a:noFill/>
        </p:spPr>
        <p:txBody>
          <a:bodyPr/>
          <a:lstStyle/>
          <a:p>
            <a:r>
              <a:rPr lang="en-US" altLang="en-US"/>
              <a:t>Special effects:  shape capture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Sports</a:t>
            </a:r>
          </a:p>
        </p:txBody>
      </p:sp>
      <p:sp>
        <p:nvSpPr>
          <p:cNvPr id="36867" name="Rectangle 3"/>
          <p:cNvSpPr>
            <a:spLocks noGrp="1" noChangeArrowheads="1"/>
          </p:cNvSpPr>
          <p:nvPr>
            <p:ph type="body" idx="1"/>
          </p:nvPr>
        </p:nvSpPr>
        <p:spPr/>
        <p:txBody>
          <a:bodyPr/>
          <a:lstStyle/>
          <a:p>
            <a:endParaRPr lang="en-US" altLang="en-US"/>
          </a:p>
        </p:txBody>
      </p:sp>
      <p:pic>
        <p:nvPicPr>
          <p:cNvPr id="36868" name="Picture 5" descr="first-dow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5257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6"/>
          <p:cNvSpPr txBox="1">
            <a:spLocks noChangeArrowheads="1"/>
          </p:cNvSpPr>
          <p:nvPr/>
        </p:nvSpPr>
        <p:spPr bwMode="auto">
          <a:xfrm>
            <a:off x="2433638" y="4495800"/>
            <a:ext cx="42465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i="1">
                <a:latin typeface="Arial" panose="020B0604020202020204" pitchFamily="34" charset="0"/>
              </a:rPr>
              <a:t>Sportvision</a:t>
            </a:r>
            <a:r>
              <a:rPr lang="en-US" altLang="en-US" sz="1600">
                <a:latin typeface="Arial" panose="020B0604020202020204" pitchFamily="34" charset="0"/>
              </a:rPr>
              <a:t> first down line</a:t>
            </a:r>
          </a:p>
          <a:p>
            <a:pPr algn="ctr" eaLnBrk="1" hangingPunct="1"/>
            <a:r>
              <a:rPr lang="en-US" altLang="en-US" sz="1600">
                <a:latin typeface="Arial" panose="020B0604020202020204" pitchFamily="34" charset="0"/>
              </a:rPr>
              <a:t>Nice </a:t>
            </a:r>
            <a:r>
              <a:rPr lang="en-US" altLang="en-US" sz="1600">
                <a:latin typeface="Arial" panose="020B0604020202020204" pitchFamily="34" charset="0"/>
                <a:hlinkClick r:id="rId3"/>
              </a:rPr>
              <a:t>explanation</a:t>
            </a:r>
            <a:r>
              <a:rPr lang="en-US" altLang="en-US" sz="1600">
                <a:latin typeface="Arial" panose="020B0604020202020204" pitchFamily="34" charset="0"/>
              </a:rPr>
              <a:t> on www.howstuffworks.com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Smart cars</a:t>
            </a:r>
          </a:p>
        </p:txBody>
      </p:sp>
      <p:sp>
        <p:nvSpPr>
          <p:cNvPr id="37891" name="Rectangle 3"/>
          <p:cNvSpPr>
            <a:spLocks noGrp="1" noChangeArrowheads="1"/>
          </p:cNvSpPr>
          <p:nvPr>
            <p:ph type="body" idx="1"/>
          </p:nvPr>
        </p:nvSpPr>
        <p:spPr>
          <a:xfrm>
            <a:off x="685800" y="4876800"/>
            <a:ext cx="8077200" cy="2057400"/>
          </a:xfrm>
        </p:spPr>
        <p:txBody>
          <a:bodyPr/>
          <a:lstStyle/>
          <a:p>
            <a:r>
              <a:rPr lang="en-US" altLang="en-US">
                <a:hlinkClick r:id="rId2"/>
              </a:rPr>
              <a:t>Mobileye</a:t>
            </a:r>
            <a:endParaRPr lang="en-US" altLang="en-US"/>
          </a:p>
          <a:p>
            <a:pPr lvl="1"/>
            <a:r>
              <a:rPr lang="en-US" altLang="en-US"/>
              <a:t>Vision systems currently in high-end BMW, GM, Volvo models </a:t>
            </a:r>
          </a:p>
          <a:p>
            <a:pPr lvl="1"/>
            <a:r>
              <a:rPr lang="en-US" altLang="en-US"/>
              <a:t>By 2010:  70% of car manufacturers.</a:t>
            </a:r>
          </a:p>
          <a:p>
            <a:pPr lvl="1"/>
            <a:r>
              <a:rPr lang="en-US" altLang="en-US">
                <a:hlinkClick r:id="rId3" action="ppaction://hlinkfile"/>
              </a:rPr>
              <a:t>Video demo</a:t>
            </a:r>
            <a:endParaRPr lang="en-US" altLang="en-US"/>
          </a:p>
        </p:txBody>
      </p:sp>
      <p:pic>
        <p:nvPicPr>
          <p:cNvPr id="378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869950"/>
            <a:ext cx="7781925" cy="400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Text Box 8"/>
          <p:cNvSpPr txBox="1">
            <a:spLocks noChangeArrowheads="1"/>
          </p:cNvSpPr>
          <p:nvPr/>
        </p:nvSpPr>
        <p:spPr bwMode="auto">
          <a:xfrm>
            <a:off x="4572000" y="425450"/>
            <a:ext cx="3967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Slide content courtesy of Amnon Shashua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Vision-based interaction (and games)</a:t>
            </a:r>
          </a:p>
        </p:txBody>
      </p:sp>
      <p:pic>
        <p:nvPicPr>
          <p:cNvPr id="38915" name="Picture 5" descr="260px-Wii_Wiimotea">
            <a:hlinkClick r:id="rId2" tooltip="Wii Wiimotea.pn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24765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7" descr="LA audience plays NewsBreaker L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733800"/>
            <a:ext cx="33528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9" descr="Digimask-Demo-2_qjpreview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066800"/>
            <a:ext cx="342900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10"/>
          <p:cNvSpPr txBox="1">
            <a:spLocks noChangeArrowheads="1"/>
          </p:cNvSpPr>
          <p:nvPr/>
        </p:nvSpPr>
        <p:spPr bwMode="auto">
          <a:xfrm>
            <a:off x="50800" y="4419600"/>
            <a:ext cx="33337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rPr>
              <a:t>Nintendo Wii has camera-based IR</a:t>
            </a:r>
            <a:br>
              <a:rPr lang="en-US" altLang="en-US" sz="1600">
                <a:latin typeface="Arial" panose="020B0604020202020204" pitchFamily="34" charset="0"/>
              </a:rPr>
            </a:br>
            <a:r>
              <a:rPr lang="en-US" altLang="en-US" sz="1600">
                <a:latin typeface="Arial" panose="020B0604020202020204" pitchFamily="34" charset="0"/>
              </a:rPr>
              <a:t>tracking built in.  See </a:t>
            </a:r>
            <a:r>
              <a:rPr lang="en-US" altLang="en-US" sz="1600">
                <a:latin typeface="Arial" panose="020B0604020202020204" pitchFamily="34" charset="0"/>
                <a:hlinkClick r:id="rId6"/>
              </a:rPr>
              <a:t>Lee’s work at</a:t>
            </a:r>
            <a:br>
              <a:rPr lang="en-US" altLang="en-US" sz="1600">
                <a:latin typeface="Arial" panose="020B0604020202020204" pitchFamily="34" charset="0"/>
                <a:hlinkClick r:id="rId6"/>
              </a:rPr>
            </a:br>
            <a:r>
              <a:rPr lang="en-US" altLang="en-US" sz="1600">
                <a:latin typeface="Arial" panose="020B0604020202020204" pitchFamily="34" charset="0"/>
                <a:hlinkClick r:id="rId6"/>
              </a:rPr>
              <a:t>CMU </a:t>
            </a:r>
            <a:r>
              <a:rPr lang="en-US" altLang="en-US" sz="1600">
                <a:latin typeface="Arial" panose="020B0604020202020204" pitchFamily="34" charset="0"/>
              </a:rPr>
              <a:t>on clever tricks on using it to</a:t>
            </a:r>
            <a:br>
              <a:rPr lang="en-US" altLang="en-US" sz="1600">
                <a:latin typeface="Arial" panose="020B0604020202020204" pitchFamily="34" charset="0"/>
              </a:rPr>
            </a:br>
            <a:r>
              <a:rPr lang="en-US" altLang="en-US" sz="1600">
                <a:latin typeface="Arial" panose="020B0604020202020204" pitchFamily="34" charset="0"/>
              </a:rPr>
              <a:t>create a </a:t>
            </a:r>
            <a:r>
              <a:rPr lang="en-US" altLang="en-US" sz="1600">
                <a:latin typeface="Arial" panose="020B0604020202020204" pitchFamily="34" charset="0"/>
                <a:hlinkClick r:id="rId7"/>
              </a:rPr>
              <a:t>multi-touch display</a:t>
            </a:r>
            <a:r>
              <a:rPr lang="en-US" altLang="en-US" sz="1600">
                <a:latin typeface="Arial" panose="020B0604020202020204" pitchFamily="34" charset="0"/>
              </a:rPr>
              <a:t>! </a:t>
            </a:r>
          </a:p>
        </p:txBody>
      </p:sp>
      <p:sp>
        <p:nvSpPr>
          <p:cNvPr id="38919" name="Text Box 11"/>
          <p:cNvSpPr txBox="1">
            <a:spLocks noChangeArrowheads="1"/>
          </p:cNvSpPr>
          <p:nvPr/>
        </p:nvSpPr>
        <p:spPr bwMode="auto">
          <a:xfrm>
            <a:off x="4800600" y="3121025"/>
            <a:ext cx="381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hlinkClick r:id="rId8"/>
              </a:rPr>
              <a:t>Digimask</a:t>
            </a:r>
            <a:r>
              <a:rPr lang="en-US" altLang="en-US" sz="1600">
                <a:latin typeface="Arial" panose="020B0604020202020204" pitchFamily="34" charset="0"/>
              </a:rPr>
              <a:t>:  put your face on a 3D avatar.</a:t>
            </a:r>
          </a:p>
        </p:txBody>
      </p:sp>
      <p:sp>
        <p:nvSpPr>
          <p:cNvPr id="38920" name="Text Box 12"/>
          <p:cNvSpPr txBox="1">
            <a:spLocks noChangeArrowheads="1"/>
          </p:cNvSpPr>
          <p:nvPr/>
        </p:nvSpPr>
        <p:spPr bwMode="auto">
          <a:xfrm>
            <a:off x="3730625" y="6019800"/>
            <a:ext cx="51323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i="1">
                <a:latin typeface="Arial" panose="020B0604020202020204" pitchFamily="34" charset="0"/>
                <a:hlinkClick r:id="rId9"/>
              </a:rPr>
              <a:t>“Game turns moviegoers into Human Joysticks”</a:t>
            </a:r>
            <a:r>
              <a:rPr lang="en-US" altLang="en-US" sz="1600">
                <a:latin typeface="Arial" panose="020B0604020202020204" pitchFamily="34" charset="0"/>
                <a:hlinkClick r:id="rId9"/>
              </a:rPr>
              <a:t>, </a:t>
            </a:r>
            <a:r>
              <a:rPr lang="en-US" altLang="en-US" sz="1600">
                <a:latin typeface="Arial" panose="020B0604020202020204" pitchFamily="34" charset="0"/>
              </a:rPr>
              <a:t>CNET</a:t>
            </a:r>
          </a:p>
          <a:p>
            <a:r>
              <a:rPr lang="en-US" altLang="en-US" sz="1600">
                <a:latin typeface="Arial" panose="020B0604020202020204" pitchFamily="34" charset="0"/>
              </a:rPr>
              <a:t>Camera tracking a crowd, based on </a:t>
            </a:r>
            <a:r>
              <a:rPr lang="en-US" altLang="en-US" sz="1600">
                <a:latin typeface="Arial" panose="020B0604020202020204" pitchFamily="34" charset="0"/>
                <a:hlinkClick r:id="rId10"/>
              </a:rPr>
              <a:t>this work</a:t>
            </a:r>
            <a:r>
              <a:rPr lang="en-US" altLang="en-US" sz="1600">
                <a:latin typeface="Arial" panose="020B0604020202020204" pitchFamily="34" charset="0"/>
              </a:rPr>
              <a:t>.</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IE" altLang="en-US">
                <a:ea typeface="ＭＳ Ｐゴシック" panose="020B0600070205080204" pitchFamily="34" charset="-128"/>
              </a:rPr>
              <a:t>What is a Digital Image? (cont…)</a:t>
            </a:r>
            <a:endParaRPr lang="en-US" altLang="en-US">
              <a:ea typeface="ＭＳ Ｐゴシック" panose="020B0600070205080204" pitchFamily="34" charset="-128"/>
            </a:endParaRPr>
          </a:p>
        </p:txBody>
      </p:sp>
      <p:sp>
        <p:nvSpPr>
          <p:cNvPr id="28676" name="Rectangle 3"/>
          <p:cNvSpPr>
            <a:spLocks noGrp="1" noChangeArrowheads="1"/>
          </p:cNvSpPr>
          <p:nvPr>
            <p:ph type="body" idx="1"/>
          </p:nvPr>
        </p:nvSpPr>
        <p:spPr>
          <a:xfrm>
            <a:off x="304800" y="914400"/>
            <a:ext cx="8610600" cy="5867400"/>
          </a:xfrm>
          <a:noFill/>
        </p:spPr>
        <p:txBody>
          <a:bodyPr/>
          <a:lstStyle/>
          <a:p>
            <a:pPr marL="0" indent="0" eaLnBrk="1" hangingPunct="1">
              <a:tabLst>
                <a:tab pos="5381625" algn="l"/>
              </a:tabLst>
            </a:pPr>
            <a:r>
              <a:rPr lang="en-US" altLang="en-US" sz="3200" dirty="0">
                <a:ea typeface="ＭＳ Ｐゴシック" panose="020B0600070205080204" pitchFamily="34" charset="-128"/>
              </a:rPr>
              <a:t>Common image formats include:</a:t>
            </a:r>
          </a:p>
          <a:p>
            <a:pPr lvl="1" eaLnBrk="1" hangingPunct="1">
              <a:tabLst>
                <a:tab pos="5381625" algn="l"/>
              </a:tabLst>
            </a:pPr>
            <a:r>
              <a:rPr lang="en-US" altLang="en-US" sz="2800" dirty="0">
                <a:ea typeface="ＭＳ Ｐゴシック" panose="020B0600070205080204" pitchFamily="34" charset="-128"/>
              </a:rPr>
              <a:t>1 sample per point (B&amp;W or Grayscale)</a:t>
            </a:r>
          </a:p>
          <a:p>
            <a:pPr lvl="1" eaLnBrk="1" hangingPunct="1">
              <a:tabLst>
                <a:tab pos="5381625" algn="l"/>
              </a:tabLst>
            </a:pPr>
            <a:r>
              <a:rPr lang="en-US" altLang="en-US" sz="2800" dirty="0">
                <a:ea typeface="ＭＳ Ｐゴシック" panose="020B0600070205080204" pitchFamily="34" charset="-128"/>
              </a:rPr>
              <a:t>3 samples per point (Red, Green, and Blue)</a:t>
            </a:r>
          </a:p>
          <a:p>
            <a:pPr lvl="1" eaLnBrk="1" hangingPunct="1">
              <a:tabLst>
                <a:tab pos="5381625" algn="l"/>
              </a:tabLst>
            </a:pPr>
            <a:r>
              <a:rPr lang="en-US" altLang="en-US" sz="2800" dirty="0">
                <a:ea typeface="ＭＳ Ｐゴシック" panose="020B0600070205080204" pitchFamily="34" charset="-128"/>
              </a:rPr>
              <a:t>4 samples per point (Red, Green, Blue, and “Alpha”, a.k.a. Opacity)</a:t>
            </a:r>
          </a:p>
          <a:p>
            <a:pPr lvl="1" eaLnBrk="1" hangingPunct="1">
              <a:tabLst>
                <a:tab pos="5381625" algn="l"/>
              </a:tabLst>
            </a:pPr>
            <a:endParaRPr lang="en-IE" altLang="en-US" sz="2800" dirty="0">
              <a:ea typeface="ＭＳ Ｐゴシック" panose="020B0600070205080204" pitchFamily="34" charset="-128"/>
            </a:endParaRPr>
          </a:p>
          <a:p>
            <a:pPr lvl="1" eaLnBrk="1" hangingPunct="1">
              <a:tabLst>
                <a:tab pos="5381625" algn="l"/>
              </a:tabLst>
            </a:pPr>
            <a:endParaRPr lang="en-IE" altLang="en-US" sz="2800" dirty="0">
              <a:ea typeface="ＭＳ Ｐゴシック" panose="020B0600070205080204" pitchFamily="34" charset="-128"/>
            </a:endParaRPr>
          </a:p>
          <a:p>
            <a:pPr lvl="1" eaLnBrk="1" hangingPunct="1">
              <a:tabLst>
                <a:tab pos="5381625" algn="l"/>
              </a:tabLst>
            </a:pPr>
            <a:endParaRPr lang="en-IE" altLang="en-US" sz="2800" dirty="0">
              <a:ea typeface="ＭＳ Ｐゴシック" panose="020B0600070205080204" pitchFamily="34" charset="-128"/>
            </a:endParaRPr>
          </a:p>
          <a:p>
            <a:pPr lvl="1" eaLnBrk="1" hangingPunct="1">
              <a:tabLst>
                <a:tab pos="5381625" algn="l"/>
              </a:tabLst>
            </a:pPr>
            <a:endParaRPr lang="en-IE" altLang="en-US" sz="2800" dirty="0">
              <a:ea typeface="ＭＳ Ｐゴシック" panose="020B0600070205080204" pitchFamily="34" charset="-128"/>
            </a:endParaRPr>
          </a:p>
          <a:p>
            <a:pPr marL="0" indent="0" eaLnBrk="1" hangingPunct="1">
              <a:tabLst>
                <a:tab pos="5381625" algn="l"/>
              </a:tabLst>
            </a:pPr>
            <a:endParaRPr lang="en-IE" altLang="en-US" sz="1400" dirty="0">
              <a:ea typeface="ＭＳ Ｐゴシック" panose="020B0600070205080204" pitchFamily="34" charset="-128"/>
            </a:endParaRPr>
          </a:p>
          <a:p>
            <a:pPr marL="0" indent="0" eaLnBrk="1" hangingPunct="1">
              <a:tabLst>
                <a:tab pos="5381625" algn="l"/>
              </a:tabLst>
            </a:pPr>
            <a:r>
              <a:rPr lang="en-IE" altLang="en-US" sz="3200" dirty="0">
                <a:ea typeface="ＭＳ Ｐゴシック" panose="020B0600070205080204" pitchFamily="34" charset="-128"/>
              </a:rPr>
              <a:t>For most of this course we will focus on grey-scale images</a:t>
            </a:r>
            <a:endParaRPr lang="en-US" altLang="en-US" sz="3200" dirty="0">
              <a:ea typeface="ＭＳ Ｐゴシック" panose="020B0600070205080204" pitchFamily="34" charset="-128"/>
            </a:endParaRPr>
          </a:p>
        </p:txBody>
      </p:sp>
      <p:pic>
        <p:nvPicPr>
          <p:cNvPr id="28677" name="Picture 4" descr="waterfall"/>
          <p:cNvPicPr preferRelativeResize="0">
            <a:picLocks noGrp="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3336925" y="3630613"/>
            <a:ext cx="2416175" cy="2087562"/>
          </a:xfrm>
          <a:noFill/>
        </p:spPr>
      </p:pic>
      <p:pic>
        <p:nvPicPr>
          <p:cNvPr id="28678" name="Picture 5" descr="waterfall"/>
          <p:cNvPicPr preferRelativeResize="0">
            <a:picLocks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65150" y="3630613"/>
            <a:ext cx="241617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74" name="Object 2"/>
          <p:cNvGraphicFramePr>
            <a:graphicFrameLocks/>
          </p:cNvGraphicFramePr>
          <p:nvPr/>
        </p:nvGraphicFramePr>
        <p:xfrm>
          <a:off x="6110288" y="3630613"/>
          <a:ext cx="2416175" cy="2087562"/>
        </p:xfrm>
        <a:graphic>
          <a:graphicData uri="http://schemas.openxmlformats.org/presentationml/2006/ole">
            <mc:AlternateContent xmlns:mc="http://schemas.openxmlformats.org/markup-compatibility/2006">
              <mc:Choice xmlns:v="urn:schemas-microsoft-com:vml" Requires="v">
                <p:oleObj spid="_x0000_s55306" name="Image" r:id="rId5" imgW="1218996" imgH="914402" progId="Photoshop.Image.7">
                  <p:embed/>
                </p:oleObj>
              </mc:Choice>
              <mc:Fallback>
                <p:oleObj name="Image" r:id="rId5" imgW="1218996" imgH="914402" progId="Photoshop.Image.7">
                  <p:embed/>
                  <p:pic>
                    <p:nvPicPr>
                      <p:cNvPr id="28674" name="Object 2"/>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288" y="3630613"/>
                        <a:ext cx="2416175"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31789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t>Google cars</a:t>
            </a:r>
          </a:p>
        </p:txBody>
      </p:sp>
      <p:pic>
        <p:nvPicPr>
          <p:cNvPr id="39939" name="Picture 2" descr="http://graphics8.nytimes.com/images/2010/10/10/us/10google-span/10google-span-article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7150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4"/>
          <p:cNvSpPr txBox="1">
            <a:spLocks noChangeArrowheads="1"/>
          </p:cNvSpPr>
          <p:nvPr/>
        </p:nvSpPr>
        <p:spPr bwMode="auto">
          <a:xfrm>
            <a:off x="457200" y="4953000"/>
            <a:ext cx="868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000" dirty="0"/>
              <a:t>Oct 9, 2010. </a:t>
            </a:r>
            <a:r>
              <a:rPr lang="en-US" altLang="en-US" sz="2000" dirty="0">
                <a:hlinkClick r:id="rId3"/>
              </a:rPr>
              <a:t>"Google Cars Drive Themselves, in Traffic"</a:t>
            </a:r>
            <a:r>
              <a:rPr lang="en-US" altLang="en-US" sz="2000" dirty="0"/>
              <a:t>. </a:t>
            </a:r>
            <a:r>
              <a:rPr lang="en-US" altLang="en-US" sz="2000" i="1" dirty="0">
                <a:hlinkClick r:id="rId4" tooltip="The New York Times"/>
              </a:rPr>
              <a:t>The New York Times</a:t>
            </a:r>
            <a:r>
              <a:rPr lang="en-US" altLang="en-US" sz="2000" dirty="0"/>
              <a:t>. John </a:t>
            </a:r>
            <a:r>
              <a:rPr lang="en-US" altLang="en-US" sz="2000" dirty="0" err="1"/>
              <a:t>Markoff</a:t>
            </a:r>
            <a:endParaRPr lang="en-US" altLang="en-US" sz="2000" dirty="0"/>
          </a:p>
          <a:p>
            <a:pPr eaLnBrk="1" hangingPunct="1">
              <a:spcBef>
                <a:spcPct val="0"/>
              </a:spcBef>
            </a:pPr>
            <a:r>
              <a:rPr lang="en-US" altLang="en-US" sz="2000" dirty="0"/>
              <a:t>June 24, 2011. </a:t>
            </a:r>
            <a:r>
              <a:rPr lang="en-US" altLang="en-US" sz="2000" dirty="0">
                <a:hlinkClick r:id="rId5"/>
              </a:rPr>
              <a:t>"Nevada state law paves the way for driverless cars"</a:t>
            </a:r>
            <a:r>
              <a:rPr lang="en-US" altLang="en-US" sz="2000" dirty="0"/>
              <a:t>. </a:t>
            </a:r>
            <a:r>
              <a:rPr lang="en-US" altLang="en-US" sz="2000" i="1" dirty="0">
                <a:hlinkClick r:id="rId6" tooltip="Financial Post"/>
              </a:rPr>
              <a:t>Financial Post</a:t>
            </a:r>
            <a:r>
              <a:rPr lang="en-US" altLang="en-US" sz="2000" dirty="0"/>
              <a:t>. Christine Dobby</a:t>
            </a:r>
          </a:p>
          <a:p>
            <a:pPr eaLnBrk="1" hangingPunct="1">
              <a:spcBef>
                <a:spcPct val="0"/>
              </a:spcBef>
            </a:pPr>
            <a:r>
              <a:rPr lang="en-US" altLang="en-US" sz="2000" dirty="0"/>
              <a:t>Aug 9, 2011, </a:t>
            </a:r>
            <a:r>
              <a:rPr lang="en-US" altLang="en-US" sz="2000" u="sng" dirty="0">
                <a:hlinkClick r:id="rId7"/>
              </a:rPr>
              <a:t>"Human error blamed after Google's driverless car sparks five-vehicle crash"</a:t>
            </a:r>
            <a:r>
              <a:rPr lang="en-US" altLang="en-US" sz="2000" dirty="0"/>
              <a:t>. </a:t>
            </a:r>
            <a:r>
              <a:rPr lang="en-US" altLang="en-US" sz="2000" i="1" dirty="0"/>
              <a:t>The Star</a:t>
            </a:r>
            <a:r>
              <a:rPr lang="en-US" altLang="en-US" sz="2000" dirty="0"/>
              <a:t> (Toronto)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t>Interactive Games: Kinect</a:t>
            </a:r>
          </a:p>
        </p:txBody>
      </p:sp>
      <p:sp>
        <p:nvSpPr>
          <p:cNvPr id="40963" name="Content Placeholder 2"/>
          <p:cNvSpPr>
            <a:spLocks noGrp="1"/>
          </p:cNvSpPr>
          <p:nvPr>
            <p:ph idx="1"/>
          </p:nvPr>
        </p:nvSpPr>
        <p:spPr/>
        <p:txBody>
          <a:bodyPr/>
          <a:lstStyle/>
          <a:p>
            <a:r>
              <a:rPr lang="en-US" altLang="en-US" sz="2400"/>
              <a:t>Object Recognition: </a:t>
            </a:r>
            <a:r>
              <a:rPr lang="en-US" altLang="en-US" sz="2400">
                <a:hlinkClick r:id="rId2"/>
              </a:rPr>
              <a:t>http://www.youtube.com/watch?feature=iv&amp;v=fQ59dXOo63o</a:t>
            </a:r>
            <a:endParaRPr lang="en-US" altLang="en-US" sz="2400">
              <a:hlinkClick r:id="rId3"/>
            </a:endParaRPr>
          </a:p>
          <a:p>
            <a:r>
              <a:rPr lang="en-US" altLang="en-US" sz="2400"/>
              <a:t>Mario: </a:t>
            </a:r>
            <a:r>
              <a:rPr lang="en-US" altLang="en-US" sz="2400">
                <a:hlinkClick r:id="rId3"/>
              </a:rPr>
              <a:t>http://www.youtube.com/watch?v=8CTJL5lUjHg</a:t>
            </a:r>
            <a:endParaRPr lang="en-US" altLang="en-US" sz="2400">
              <a:hlinkClick r:id="rId4"/>
            </a:endParaRPr>
          </a:p>
          <a:p>
            <a:r>
              <a:rPr lang="en-US" altLang="en-US" sz="2400"/>
              <a:t>3D: </a:t>
            </a:r>
            <a:r>
              <a:rPr lang="en-US" altLang="en-US" sz="2400">
                <a:hlinkClick r:id="rId4"/>
              </a:rPr>
              <a:t>http://www.youtube.com/watch?v=7QrnwoO1-8A</a:t>
            </a:r>
            <a:endParaRPr lang="en-US" altLang="en-US" sz="2400"/>
          </a:p>
          <a:p>
            <a:r>
              <a:rPr lang="en-US" altLang="en-US" sz="2400"/>
              <a:t>Robot: </a:t>
            </a:r>
            <a:r>
              <a:rPr lang="en-US" altLang="en-US" sz="2400">
                <a:hlinkClick r:id="rId5"/>
              </a:rPr>
              <a:t>http://www.youtube.com/watch?v=w8BmgtMKFbY</a:t>
            </a:r>
            <a:endParaRPr lang="en-US" altLang="en-US" sz="2400"/>
          </a:p>
        </p:txBody>
      </p:sp>
      <p:pic>
        <p:nvPicPr>
          <p:cNvPr id="40964" name="Picture 2" descr="http://news.cnet.com/i/tim/2010/06/22/Kinect_specs_610x40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246563"/>
            <a:ext cx="33528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4" descr="http://xbox360media.ign.com/xbox360/image/article/111/1112845/dance-central-20100816111932700-0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4267200"/>
            <a:ext cx="392430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Vision in space</a:t>
            </a:r>
          </a:p>
        </p:txBody>
      </p:sp>
      <p:sp>
        <p:nvSpPr>
          <p:cNvPr id="41987" name="Rectangle 3"/>
          <p:cNvSpPr>
            <a:spLocks noGrp="1" noChangeArrowheads="1"/>
          </p:cNvSpPr>
          <p:nvPr>
            <p:ph type="body" idx="1"/>
          </p:nvPr>
        </p:nvSpPr>
        <p:spPr/>
        <p:txBody>
          <a:bodyPr/>
          <a:lstStyle/>
          <a:p>
            <a:endParaRPr lang="en-US" altLang="en-US"/>
          </a:p>
        </p:txBody>
      </p:sp>
      <p:pic>
        <p:nvPicPr>
          <p:cNvPr id="41988" name="Picture 6" descr="1198865273_31824-1_Sol1369A_WestValley_L257F_b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6350"/>
            <a:ext cx="85344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7"/>
          <p:cNvSpPr>
            <a:spLocks noChangeArrowheads="1"/>
          </p:cNvSpPr>
          <p:nvPr/>
        </p:nvSpPr>
        <p:spPr bwMode="auto">
          <a:xfrm>
            <a:off x="685800" y="4495800"/>
            <a:ext cx="8001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a:t>Vision systems (JPL) used for several tasks</a:t>
            </a:r>
          </a:p>
          <a:p>
            <a:pPr lvl="1"/>
            <a:r>
              <a:rPr lang="en-US" altLang="en-US"/>
              <a:t>Panorama stitching</a:t>
            </a:r>
          </a:p>
          <a:p>
            <a:pPr lvl="1"/>
            <a:r>
              <a:rPr lang="en-US" altLang="en-US"/>
              <a:t>3D terrain modeling</a:t>
            </a:r>
          </a:p>
          <a:p>
            <a:pPr lvl="1"/>
            <a:r>
              <a:rPr lang="en-US" altLang="en-US"/>
              <a:t>Obstacle detection, position tracking</a:t>
            </a:r>
          </a:p>
          <a:p>
            <a:pPr lvl="1"/>
            <a:r>
              <a:rPr lang="en-US" altLang="en-US"/>
              <a:t>For more, read “</a:t>
            </a:r>
            <a:r>
              <a:rPr lang="en-US" altLang="en-US">
                <a:hlinkClick r:id="rId3"/>
              </a:rPr>
              <a:t>Computer Vision on Mars</a:t>
            </a:r>
            <a:r>
              <a:rPr lang="en-US" altLang="en-US"/>
              <a:t>” by Matthies et al.</a:t>
            </a:r>
          </a:p>
        </p:txBody>
      </p:sp>
      <p:sp>
        <p:nvSpPr>
          <p:cNvPr id="41990" name="Rectangle 8"/>
          <p:cNvSpPr>
            <a:spLocks noChangeArrowheads="1"/>
          </p:cNvSpPr>
          <p:nvPr/>
        </p:nvSpPr>
        <p:spPr bwMode="auto">
          <a:xfrm>
            <a:off x="838200" y="3609975"/>
            <a:ext cx="7772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hlinkClick r:id="rId4"/>
              </a:rPr>
              <a:t>NASA'S Mars Exploration Rover Spirit </a:t>
            </a:r>
            <a:r>
              <a:rPr lang="en-US" altLang="en-US" sz="1600">
                <a:latin typeface="Arial" panose="020B0604020202020204" pitchFamily="34" charset="0"/>
              </a:rPr>
              <a:t>captured this westward view from atop </a:t>
            </a:r>
            <a:br>
              <a:rPr lang="en-US" altLang="en-US" sz="1600">
                <a:latin typeface="Arial" panose="020B0604020202020204" pitchFamily="34" charset="0"/>
              </a:rPr>
            </a:br>
            <a:r>
              <a:rPr lang="en-US" altLang="en-US" sz="1600">
                <a:latin typeface="Arial" panose="020B0604020202020204" pitchFamily="34" charset="0"/>
              </a:rPr>
              <a:t>a low plateau where Spirit spent the closing months of 2007.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Robotics</a:t>
            </a:r>
          </a:p>
        </p:txBody>
      </p:sp>
      <p:sp>
        <p:nvSpPr>
          <p:cNvPr id="43011" name="AutoShape 6" descr="2_on_1_melee2"/>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012" name="AutoShape 8" descr="2_on_1_melee2"/>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43013" name="Picture 9" descr="2_on_1_melee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90700"/>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10"/>
          <p:cNvSpPr>
            <a:spLocks noChangeArrowheads="1"/>
          </p:cNvSpPr>
          <p:nvPr/>
        </p:nvSpPr>
        <p:spPr bwMode="auto">
          <a:xfrm>
            <a:off x="5592763" y="5276850"/>
            <a:ext cx="2332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hlinkClick r:id="rId4"/>
              </a:rPr>
              <a:t>http://www.robocup.org/</a:t>
            </a:r>
            <a:endParaRPr lang="en-US" altLang="en-US" sz="1600">
              <a:latin typeface="Arial" panose="020B0604020202020204" pitchFamily="34" charset="0"/>
            </a:endParaRPr>
          </a:p>
          <a:p>
            <a:endParaRPr lang="en-US" altLang="en-US" sz="1600">
              <a:latin typeface="Arial" panose="020B0604020202020204" pitchFamily="34" charset="0"/>
            </a:endParaRPr>
          </a:p>
        </p:txBody>
      </p:sp>
      <p:pic>
        <p:nvPicPr>
          <p:cNvPr id="43015" name="Picture 12" descr="Image:NASA Mars Rover.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882775"/>
            <a:ext cx="4029075"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Rectangle 13"/>
          <p:cNvSpPr>
            <a:spLocks noChangeArrowheads="1"/>
          </p:cNvSpPr>
          <p:nvPr/>
        </p:nvSpPr>
        <p:spPr bwMode="auto">
          <a:xfrm>
            <a:off x="457200" y="5257800"/>
            <a:ext cx="3649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NASA’s Mars Spirit Rover</a:t>
            </a:r>
          </a:p>
          <a:p>
            <a:pPr algn="ctr"/>
            <a:r>
              <a:rPr lang="en-US" altLang="en-US" sz="1600">
                <a:latin typeface="Arial" panose="020B0604020202020204" pitchFamily="34" charset="0"/>
                <a:hlinkClick r:id="rId7"/>
              </a:rPr>
              <a:t>http://en.wikipedia.org/wiki/Spirit_rover</a:t>
            </a:r>
            <a:endParaRPr lang="en-US" altLang="en-US" sz="160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Medical imaging</a:t>
            </a:r>
          </a:p>
        </p:txBody>
      </p:sp>
      <p:pic>
        <p:nvPicPr>
          <p:cNvPr id="44035" name="Picture 4" descr="my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6"/>
          <p:cNvSpPr>
            <a:spLocks noChangeArrowheads="1"/>
          </p:cNvSpPr>
          <p:nvPr/>
        </p:nvSpPr>
        <p:spPr bwMode="auto">
          <a:xfrm>
            <a:off x="5559425" y="5105400"/>
            <a:ext cx="2149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Image guided surgery</a:t>
            </a:r>
          </a:p>
          <a:p>
            <a:pPr algn="ctr"/>
            <a:r>
              <a:rPr lang="en-US" altLang="en-US" sz="1600">
                <a:latin typeface="Arial" panose="020B0604020202020204" pitchFamily="34" charset="0"/>
                <a:hlinkClick r:id="rId4"/>
              </a:rPr>
              <a:t>Grimson et al., MIT</a:t>
            </a:r>
            <a:endParaRPr lang="en-US" altLang="en-US" sz="1600">
              <a:latin typeface="Arial" panose="020B0604020202020204" pitchFamily="34" charset="0"/>
            </a:endParaRPr>
          </a:p>
        </p:txBody>
      </p:sp>
      <p:sp>
        <p:nvSpPr>
          <p:cNvPr id="44038" name="Rectangle 7"/>
          <p:cNvSpPr>
            <a:spLocks noChangeArrowheads="1"/>
          </p:cNvSpPr>
          <p:nvPr/>
        </p:nvSpPr>
        <p:spPr bwMode="auto">
          <a:xfrm>
            <a:off x="1611313" y="5210175"/>
            <a:ext cx="12096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3D imaging</a:t>
            </a:r>
          </a:p>
          <a:p>
            <a:pPr algn="ctr"/>
            <a:r>
              <a:rPr lang="en-US" altLang="en-US" sz="1600">
                <a:latin typeface="Arial" panose="020B0604020202020204" pitchFamily="34" charset="0"/>
              </a:rPr>
              <a:t>MRI, CT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250" name="Picture 2"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152400" y="120650"/>
            <a:ext cx="617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600"/>
              <a:t>Qualitative spatial information</a:t>
            </a:r>
          </a:p>
        </p:txBody>
      </p:sp>
      <p:sp>
        <p:nvSpPr>
          <p:cNvPr id="53252" name="Text Box 5"/>
          <p:cNvSpPr txBox="1">
            <a:spLocks noChangeArrowheads="1"/>
          </p:cNvSpPr>
          <p:nvPr/>
        </p:nvSpPr>
        <p:spPr bwMode="auto">
          <a:xfrm>
            <a:off x="4343400" y="1600200"/>
            <a:ext cx="18288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slanted</a:t>
            </a:r>
          </a:p>
        </p:txBody>
      </p:sp>
      <p:sp>
        <p:nvSpPr>
          <p:cNvPr id="53253" name="Text Box 9"/>
          <p:cNvSpPr txBox="1">
            <a:spLocks noChangeArrowheads="1"/>
          </p:cNvSpPr>
          <p:nvPr/>
        </p:nvSpPr>
        <p:spPr bwMode="auto">
          <a:xfrm>
            <a:off x="457200" y="5638800"/>
            <a:ext cx="2667000" cy="9461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rigid moving object</a:t>
            </a:r>
          </a:p>
        </p:txBody>
      </p:sp>
      <p:sp>
        <p:nvSpPr>
          <p:cNvPr id="53254" name="Text Box 10"/>
          <p:cNvSpPr txBox="1">
            <a:spLocks noChangeArrowheads="1"/>
          </p:cNvSpPr>
          <p:nvPr/>
        </p:nvSpPr>
        <p:spPr bwMode="auto">
          <a:xfrm>
            <a:off x="3657600" y="6338888"/>
            <a:ext cx="2362200" cy="519112"/>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horizontal</a:t>
            </a:r>
          </a:p>
        </p:txBody>
      </p:sp>
      <p:sp>
        <p:nvSpPr>
          <p:cNvPr id="53255" name="Text Box 12"/>
          <p:cNvSpPr txBox="1">
            <a:spLocks noChangeArrowheads="1"/>
          </p:cNvSpPr>
          <p:nvPr/>
        </p:nvSpPr>
        <p:spPr bwMode="auto">
          <a:xfrm>
            <a:off x="2743200" y="4800600"/>
            <a:ext cx="18288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vertical</a:t>
            </a:r>
          </a:p>
        </p:txBody>
      </p:sp>
      <p:sp>
        <p:nvSpPr>
          <p:cNvPr id="53256" name="Text Box 14"/>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slide credit: Fei-Fei, Fergus &amp; Torralba </a:t>
            </a:r>
          </a:p>
        </p:txBody>
      </p:sp>
      <p:sp>
        <p:nvSpPr>
          <p:cNvPr id="53257" name="Text Box 15"/>
          <p:cNvSpPr txBox="1">
            <a:spLocks noChangeArrowheads="1"/>
          </p:cNvSpPr>
          <p:nvPr/>
        </p:nvSpPr>
        <p:spPr bwMode="auto">
          <a:xfrm>
            <a:off x="6477000" y="5638800"/>
            <a:ext cx="2667000" cy="9461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rigid moving object</a:t>
            </a:r>
          </a:p>
        </p:txBody>
      </p:sp>
      <p:sp>
        <p:nvSpPr>
          <p:cNvPr id="53258" name="Text Box 16"/>
          <p:cNvSpPr txBox="1">
            <a:spLocks noChangeArrowheads="1"/>
          </p:cNvSpPr>
          <p:nvPr/>
        </p:nvSpPr>
        <p:spPr bwMode="auto">
          <a:xfrm>
            <a:off x="6019800" y="3276600"/>
            <a:ext cx="3124200" cy="94615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chemeClr val="bg1"/>
                </a:solidFill>
              </a:rPr>
              <a:t>non-rigid moving object</a:t>
            </a:r>
          </a:p>
        </p:txBody>
      </p:sp>
    </p:spTree>
    <p:extLst>
      <p:ext uri="{BB962C8B-B14F-4D97-AF65-F5344CB8AC3E}">
        <p14:creationId xmlns:p14="http://schemas.microsoft.com/office/powerpoint/2010/main" val="371506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mad_head_2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363" y="762000"/>
            <a:ext cx="30686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descr="head_nite_2_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330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descr="head_night_225"/>
          <p:cNvPicPr>
            <a:picLocks noChangeAspect="1" noChangeArrowheads="1"/>
          </p:cNvPicPr>
          <p:nvPr/>
        </p:nvPicPr>
        <p:blipFill>
          <a:blip r:embed="rId5">
            <a:lum bright="-12000" contrast="6000"/>
            <a:extLst>
              <a:ext uri="{28A0092B-C50C-407E-A947-70E740481C1C}">
                <a14:useLocalDpi xmlns:a14="http://schemas.microsoft.com/office/drawing/2010/main" val="0"/>
              </a:ext>
            </a:extLst>
          </a:blip>
          <a:srcRect/>
          <a:stretch>
            <a:fillRect/>
          </a:stretch>
        </p:blipFill>
        <p:spPr bwMode="auto">
          <a:xfrm>
            <a:off x="3200400" y="2819400"/>
            <a:ext cx="30289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5"/>
          <p:cNvSpPr txBox="1">
            <a:spLocks noChangeArrowheads="1"/>
          </p:cNvSpPr>
          <p:nvPr/>
        </p:nvSpPr>
        <p:spPr bwMode="auto">
          <a:xfrm>
            <a:off x="98425" y="106363"/>
            <a:ext cx="5778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solidFill>
                  <a:srgbClr val="006600"/>
                </a:solidFill>
              </a:rPr>
              <a:t>Challenges: viewpoint variation</a:t>
            </a:r>
          </a:p>
        </p:txBody>
      </p:sp>
      <p:sp>
        <p:nvSpPr>
          <p:cNvPr id="54278" name="Text Box 6"/>
          <p:cNvSpPr txBox="1">
            <a:spLocks noChangeArrowheads="1"/>
          </p:cNvSpPr>
          <p:nvPr/>
        </p:nvSpPr>
        <p:spPr bwMode="auto">
          <a:xfrm>
            <a:off x="0" y="6491288"/>
            <a:ext cx="268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Michelangelo 1475-1564</a:t>
            </a:r>
          </a:p>
        </p:txBody>
      </p:sp>
      <p:sp>
        <p:nvSpPr>
          <p:cNvPr id="54279" name="Text Box 7"/>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slide credit: Fei-Fei, Fergus &amp; Torralba </a:t>
            </a:r>
          </a:p>
        </p:txBody>
      </p:sp>
    </p:spTree>
    <p:extLst>
      <p:ext uri="{BB962C8B-B14F-4D97-AF65-F5344CB8AC3E}">
        <p14:creationId xmlns:p14="http://schemas.microsoft.com/office/powerpoint/2010/main" val="2817302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98425" y="106363"/>
            <a:ext cx="447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solidFill>
                  <a:srgbClr val="FFCC99"/>
                </a:solidFill>
              </a:rPr>
              <a:t>Challenges: illumination</a:t>
            </a:r>
          </a:p>
        </p:txBody>
      </p:sp>
      <p:sp>
        <p:nvSpPr>
          <p:cNvPr id="55299" name="Text Box 5"/>
          <p:cNvSpPr txBox="1">
            <a:spLocks noChangeArrowheads="1"/>
          </p:cNvSpPr>
          <p:nvPr/>
        </p:nvSpPr>
        <p:spPr bwMode="auto">
          <a:xfrm>
            <a:off x="6557963" y="6570663"/>
            <a:ext cx="20256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CC99"/>
                </a:solidFill>
              </a:rPr>
              <a:t>image credit: J. Koenderink</a:t>
            </a:r>
          </a:p>
        </p:txBody>
      </p:sp>
      <p:pic>
        <p:nvPicPr>
          <p:cNvPr id="5530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00"/>
            <a:ext cx="91440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389587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wallpaper01_1024x76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348" t="5618" r="28346" b="999"/>
          <a:stretch>
            <a:fillRect/>
          </a:stretch>
        </p:blipFill>
        <p:spPr bwMode="auto">
          <a:xfrm>
            <a:off x="2743200" y="762000"/>
            <a:ext cx="395287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4"/>
          <p:cNvSpPr txBox="1">
            <a:spLocks noChangeArrowheads="1"/>
          </p:cNvSpPr>
          <p:nvPr/>
        </p:nvSpPr>
        <p:spPr bwMode="auto">
          <a:xfrm>
            <a:off x="117475" y="182563"/>
            <a:ext cx="3387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solidFill>
                  <a:srgbClr val="0033CC"/>
                </a:solidFill>
              </a:rPr>
              <a:t>Challenges: scale</a:t>
            </a:r>
          </a:p>
        </p:txBody>
      </p:sp>
      <p:sp>
        <p:nvSpPr>
          <p:cNvPr id="56325" name="Text Box 6"/>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slide credit: Fei-Fei, Fergus &amp; Torralba </a:t>
            </a:r>
          </a:p>
        </p:txBody>
      </p:sp>
    </p:spTree>
    <p:extLst>
      <p:ext uri="{BB962C8B-B14F-4D97-AF65-F5344CB8AC3E}">
        <p14:creationId xmlns:p14="http://schemas.microsoft.com/office/powerpoint/2010/main" val="1907311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ANCIENTANIMALART-CHINA-HORSE-3-XU-BEI-HU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3013"/>
            <a:ext cx="9144000" cy="44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3"/>
          <p:cNvSpPr txBox="1">
            <a:spLocks noChangeArrowheads="1"/>
          </p:cNvSpPr>
          <p:nvPr/>
        </p:nvSpPr>
        <p:spPr bwMode="auto">
          <a:xfrm>
            <a:off x="98425" y="106363"/>
            <a:ext cx="4581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Challenges: deformation</a:t>
            </a:r>
          </a:p>
        </p:txBody>
      </p:sp>
      <p:sp>
        <p:nvSpPr>
          <p:cNvPr id="57348" name="Text Box 4"/>
          <p:cNvSpPr txBox="1">
            <a:spLocks noChangeArrowheads="1"/>
          </p:cNvSpPr>
          <p:nvPr/>
        </p:nvSpPr>
        <p:spPr bwMode="auto">
          <a:xfrm>
            <a:off x="228600" y="5867400"/>
            <a:ext cx="2000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Xu, Beihong 1943</a:t>
            </a:r>
          </a:p>
        </p:txBody>
      </p:sp>
      <p:sp>
        <p:nvSpPr>
          <p:cNvPr id="57349" name="Text Box 5"/>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slide credit: Fei-Fei, Fergus &amp; Torralba </a:t>
            </a:r>
          </a:p>
        </p:txBody>
      </p:sp>
    </p:spTree>
    <p:extLst>
      <p:ext uri="{BB962C8B-B14F-4D97-AF65-F5344CB8AC3E}">
        <p14:creationId xmlns:p14="http://schemas.microsoft.com/office/powerpoint/2010/main" val="336150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Image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6032" y="1183481"/>
            <a:ext cx="8491936" cy="5176838"/>
          </a:xfrm>
          <a:prstGeom prst="rect">
            <a:avLst/>
          </a:prstGeom>
        </p:spPr>
      </p:pic>
    </p:spTree>
    <p:extLst>
      <p:ext uri="{BB962C8B-B14F-4D97-AF65-F5344CB8AC3E}">
        <p14:creationId xmlns:p14="http://schemas.microsoft.com/office/powerpoint/2010/main" val="2167221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Magritte"/>
          <p:cNvPicPr>
            <a:picLocks noChangeAspect="1" noChangeArrowheads="1"/>
          </p:cNvPicPr>
          <p:nvPr/>
        </p:nvPicPr>
        <p:blipFill>
          <a:blip r:embed="rId3">
            <a:extLst>
              <a:ext uri="{28A0092B-C50C-407E-A947-70E740481C1C}">
                <a14:useLocalDpi xmlns:a14="http://schemas.microsoft.com/office/drawing/2010/main" val="0"/>
              </a:ext>
            </a:extLst>
          </a:blip>
          <a:srcRect l="3540" t="9630" r="3093" b="8888"/>
          <a:stretch>
            <a:fillRect/>
          </a:stretch>
        </p:blipFill>
        <p:spPr bwMode="auto">
          <a:xfrm>
            <a:off x="3440113" y="0"/>
            <a:ext cx="5703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3"/>
          <p:cNvSpPr txBox="1">
            <a:spLocks noChangeArrowheads="1"/>
          </p:cNvSpPr>
          <p:nvPr/>
        </p:nvSpPr>
        <p:spPr bwMode="auto">
          <a:xfrm>
            <a:off x="98425" y="106363"/>
            <a:ext cx="4132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solidFill>
                  <a:srgbClr val="B83D00"/>
                </a:solidFill>
              </a:rPr>
              <a:t>Challenges: occlusion</a:t>
            </a:r>
          </a:p>
        </p:txBody>
      </p:sp>
      <p:sp>
        <p:nvSpPr>
          <p:cNvPr id="58372" name="Text Box 4"/>
          <p:cNvSpPr txBox="1">
            <a:spLocks noChangeArrowheads="1"/>
          </p:cNvSpPr>
          <p:nvPr/>
        </p:nvSpPr>
        <p:spPr bwMode="auto">
          <a:xfrm>
            <a:off x="1797050" y="6491288"/>
            <a:ext cx="170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B83D00"/>
                </a:solidFill>
              </a:rPr>
              <a:t>Magritte, 1957 </a:t>
            </a:r>
          </a:p>
        </p:txBody>
      </p:sp>
      <p:sp>
        <p:nvSpPr>
          <p:cNvPr id="58373" name="Text Box 5"/>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chemeClr val="bg1"/>
                </a:solidFill>
              </a:rPr>
              <a:t>slide credit: Fei-Fei, Fergus &amp; Torralba </a:t>
            </a:r>
          </a:p>
        </p:txBody>
      </p:sp>
    </p:spTree>
    <p:extLst>
      <p:ext uri="{BB962C8B-B14F-4D97-AF65-F5344CB8AC3E}">
        <p14:creationId xmlns:p14="http://schemas.microsoft.com/office/powerpoint/2010/main" val="3368681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98425" y="76200"/>
            <a:ext cx="5776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dirty="0">
                <a:solidFill>
                  <a:srgbClr val="FF0505"/>
                </a:solidFill>
              </a:rPr>
              <a:t>Challenges: background clutter</a:t>
            </a:r>
          </a:p>
        </p:txBody>
      </p:sp>
      <p:pic>
        <p:nvPicPr>
          <p:cNvPr id="59395" name="Picture 6" descr="fij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0"/>
            <a:ext cx="7620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5177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152400"/>
            <a:ext cx="9144000" cy="990600"/>
          </a:xfrm>
        </p:spPr>
        <p:txBody>
          <a:bodyPr/>
          <a:lstStyle/>
          <a:p>
            <a:pPr eaLnBrk="1" hangingPunct="1"/>
            <a:r>
              <a:rPr lang="en-US" altLang="en-US"/>
              <a:t>Challenges: object intra-class variation</a:t>
            </a:r>
          </a:p>
        </p:txBody>
      </p:sp>
      <p:pic>
        <p:nvPicPr>
          <p:cNvPr id="60419" name="Picture 4" descr="chair"/>
          <p:cNvPicPr>
            <a:picLocks noChangeAspect="1" noChangeArrowheads="1"/>
          </p:cNvPicPr>
          <p:nvPr/>
        </p:nvPicPr>
        <p:blipFill>
          <a:blip r:embed="rId3">
            <a:extLst>
              <a:ext uri="{28A0092B-C50C-407E-A947-70E740481C1C}">
                <a14:useLocalDpi xmlns:a14="http://schemas.microsoft.com/office/drawing/2010/main" val="0"/>
              </a:ext>
            </a:extLst>
          </a:blip>
          <a:srcRect t="10989" b="9891"/>
          <a:stretch>
            <a:fillRect/>
          </a:stretch>
        </p:blipFill>
        <p:spPr bwMode="auto">
          <a:xfrm>
            <a:off x="533400" y="4106863"/>
            <a:ext cx="1854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descr="splash-cha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19200"/>
            <a:ext cx="32861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eamesloungecha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19200"/>
            <a:ext cx="22415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descr="Wagner in Leis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411663"/>
            <a:ext cx="320040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descr="Berto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962400"/>
            <a:ext cx="259080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Text Box 10"/>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slide credit: Fei-Fei, Fergus &amp; Torralba </a:t>
            </a:r>
          </a:p>
        </p:txBody>
      </p:sp>
      <p:pic>
        <p:nvPicPr>
          <p:cNvPr id="60425" name="Picture 11" descr="chai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1368425"/>
            <a:ext cx="2286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014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2819400" y="762000"/>
            <a:ext cx="5715000" cy="5715000"/>
            <a:chOff x="1776" y="480"/>
            <a:chExt cx="3600" cy="3600"/>
          </a:xfrm>
        </p:grpSpPr>
        <p:graphicFrame>
          <p:nvGraphicFramePr>
            <p:cNvPr id="1027" name="Object 3"/>
            <p:cNvGraphicFramePr>
              <a:graphicFrameLocks noChangeAspect="1"/>
            </p:cNvGraphicFramePr>
            <p:nvPr/>
          </p:nvGraphicFramePr>
          <p:xfrm>
            <a:off x="1776" y="2352"/>
            <a:ext cx="1728" cy="1728"/>
          </p:xfrm>
          <a:graphic>
            <a:graphicData uri="http://schemas.openxmlformats.org/presentationml/2006/ole">
              <mc:AlternateContent xmlns:mc="http://schemas.openxmlformats.org/markup-compatibility/2006">
                <mc:Choice xmlns:v="urn:schemas-microsoft-com:vml" Requires="v">
                  <p:oleObj spid="_x0000_s52296" name="Image File" r:id="rId4" imgW="3251160" imgH="3251160" progId="DellImageExpertImage">
                    <p:embed/>
                  </p:oleObj>
                </mc:Choice>
                <mc:Fallback>
                  <p:oleObj name="Image File" r:id="rId4" imgW="3251160" imgH="3251160" progId="DellImageExpertIm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352"/>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1776" y="480"/>
            <a:ext cx="1728" cy="1728"/>
          </p:xfrm>
          <a:graphic>
            <a:graphicData uri="http://schemas.openxmlformats.org/presentationml/2006/ole">
              <mc:AlternateContent xmlns:mc="http://schemas.openxmlformats.org/markup-compatibility/2006">
                <mc:Choice xmlns:v="urn:schemas-microsoft-com:vml" Requires="v">
                  <p:oleObj spid="_x0000_s52297" name="Image File" r:id="rId6" imgW="3251160" imgH="3251160" progId="DellImageExpertImage">
                    <p:embed/>
                  </p:oleObj>
                </mc:Choice>
                <mc:Fallback>
                  <p:oleObj name="Image File" r:id="rId6" imgW="3251160" imgH="3251160" progId="DellImageExpertImag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480"/>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3648" y="2352"/>
            <a:ext cx="1728" cy="1728"/>
          </p:xfrm>
          <a:graphic>
            <a:graphicData uri="http://schemas.openxmlformats.org/presentationml/2006/ole">
              <mc:AlternateContent xmlns:mc="http://schemas.openxmlformats.org/markup-compatibility/2006">
                <mc:Choice xmlns:v="urn:schemas-microsoft-com:vml" Requires="v">
                  <p:oleObj spid="_x0000_s52298" name="Image" r:id="rId8" imgW="3250794" imgH="3250794" progId="Photoshop.Image.7">
                    <p:embed/>
                  </p:oleObj>
                </mc:Choice>
                <mc:Fallback>
                  <p:oleObj name="Image" r:id="rId8" imgW="3250794" imgH="3250794" progId="Photoshop.Image.7">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352"/>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3648" y="480"/>
            <a:ext cx="1728" cy="1728"/>
          </p:xfrm>
          <a:graphic>
            <a:graphicData uri="http://schemas.openxmlformats.org/presentationml/2006/ole">
              <mc:AlternateContent xmlns:mc="http://schemas.openxmlformats.org/markup-compatibility/2006">
                <mc:Choice xmlns:v="urn:schemas-microsoft-com:vml" Requires="v">
                  <p:oleObj spid="_x0000_s52299" name="Image" r:id="rId10" imgW="3250794" imgH="3250794" progId="Photoshop.Image.7">
                    <p:embed/>
                  </p:oleObj>
                </mc:Choice>
                <mc:Fallback>
                  <p:oleObj name="Image" r:id="rId10" imgW="3250794" imgH="3250794" progId="Photoshop.Image.7">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480"/>
                          <a:ext cx="1728"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0"/>
          <p:cNvGrpSpPr>
            <a:grpSpLocks/>
          </p:cNvGrpSpPr>
          <p:nvPr/>
        </p:nvGrpSpPr>
        <p:grpSpPr bwMode="auto">
          <a:xfrm>
            <a:off x="2971800" y="1219200"/>
            <a:ext cx="4495800" cy="5257800"/>
            <a:chOff x="1872" y="768"/>
            <a:chExt cx="2832" cy="3312"/>
          </a:xfrm>
        </p:grpSpPr>
        <p:sp>
          <p:nvSpPr>
            <p:cNvPr id="1035" name="Oval 7"/>
            <p:cNvSpPr>
              <a:spLocks noChangeArrowheads="1"/>
            </p:cNvSpPr>
            <p:nvPr/>
          </p:nvSpPr>
          <p:spPr bwMode="auto">
            <a:xfrm>
              <a:off x="2304" y="1824"/>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6" name="Oval 8"/>
            <p:cNvSpPr>
              <a:spLocks noChangeArrowheads="1"/>
            </p:cNvSpPr>
            <p:nvPr/>
          </p:nvSpPr>
          <p:spPr bwMode="auto">
            <a:xfrm>
              <a:off x="2688" y="1632"/>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7" name="Oval 9"/>
            <p:cNvSpPr>
              <a:spLocks noChangeArrowheads="1"/>
            </p:cNvSpPr>
            <p:nvPr/>
          </p:nvSpPr>
          <p:spPr bwMode="auto">
            <a:xfrm>
              <a:off x="3888" y="768"/>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8" name="Oval 10"/>
            <p:cNvSpPr>
              <a:spLocks noChangeArrowheads="1"/>
            </p:cNvSpPr>
            <p:nvPr/>
          </p:nvSpPr>
          <p:spPr bwMode="auto">
            <a:xfrm>
              <a:off x="1872" y="3264"/>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9" name="Oval 11"/>
            <p:cNvSpPr>
              <a:spLocks noChangeArrowheads="1"/>
            </p:cNvSpPr>
            <p:nvPr/>
          </p:nvSpPr>
          <p:spPr bwMode="auto">
            <a:xfrm>
              <a:off x="2640" y="3456"/>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0" name="Oval 12"/>
            <p:cNvSpPr>
              <a:spLocks noChangeArrowheads="1"/>
            </p:cNvSpPr>
            <p:nvPr/>
          </p:nvSpPr>
          <p:spPr bwMode="auto">
            <a:xfrm>
              <a:off x="2736" y="2976"/>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1" name="Oval 13"/>
            <p:cNvSpPr>
              <a:spLocks noChangeArrowheads="1"/>
            </p:cNvSpPr>
            <p:nvPr/>
          </p:nvSpPr>
          <p:spPr bwMode="auto">
            <a:xfrm>
              <a:off x="3792" y="3600"/>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2" name="Oval 14"/>
            <p:cNvSpPr>
              <a:spLocks noChangeArrowheads="1"/>
            </p:cNvSpPr>
            <p:nvPr/>
          </p:nvSpPr>
          <p:spPr bwMode="auto">
            <a:xfrm>
              <a:off x="4224" y="3600"/>
              <a:ext cx="480" cy="48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aphicFrame>
        <p:nvGraphicFramePr>
          <p:cNvPr id="1026" name="Object 15"/>
          <p:cNvGraphicFramePr>
            <a:graphicFrameLocks noChangeAspect="1"/>
          </p:cNvGraphicFramePr>
          <p:nvPr/>
        </p:nvGraphicFramePr>
        <p:xfrm>
          <a:off x="1066800" y="3200400"/>
          <a:ext cx="757238" cy="473075"/>
        </p:xfrm>
        <a:graphic>
          <a:graphicData uri="http://schemas.openxmlformats.org/presentationml/2006/ole">
            <mc:AlternateContent xmlns:mc="http://schemas.openxmlformats.org/markup-compatibility/2006">
              <mc:Choice xmlns:v="urn:schemas-microsoft-com:vml" Requires="v">
                <p:oleObj spid="_x0000_s52300" name="Image File" r:id="rId12" imgW="3251160" imgH="3251160" progId="DellImageExpertImage">
                  <p:embed/>
                </p:oleObj>
              </mc:Choice>
              <mc:Fallback>
                <p:oleObj name="Image File" r:id="rId12" imgW="3251160" imgH="3251160" progId="DellImageExpertImag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31035" t="82759" r="41379"/>
                      <a:stretch>
                        <a:fillRect/>
                      </a:stretch>
                    </p:blipFill>
                    <p:spPr bwMode="auto">
                      <a:xfrm>
                        <a:off x="1066800" y="3200400"/>
                        <a:ext cx="7572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Rectangle 16"/>
          <p:cNvSpPr>
            <a:spLocks noGrp="1" noChangeArrowheads="1"/>
          </p:cNvSpPr>
          <p:nvPr>
            <p:ph type="title"/>
          </p:nvPr>
        </p:nvSpPr>
        <p:spPr>
          <a:xfrm>
            <a:off x="228600" y="152400"/>
            <a:ext cx="8229600" cy="563563"/>
          </a:xfrm>
          <a:noFill/>
        </p:spPr>
        <p:txBody>
          <a:bodyPr/>
          <a:lstStyle/>
          <a:p>
            <a:pPr eaLnBrk="1" hangingPunct="1"/>
            <a:r>
              <a:rPr lang="en-US" altLang="en-US"/>
              <a:t>Challenges:  local ambiguity</a:t>
            </a:r>
          </a:p>
        </p:txBody>
      </p:sp>
      <p:sp>
        <p:nvSpPr>
          <p:cNvPr id="1034" name="Text Box 18"/>
          <p:cNvSpPr txBox="1">
            <a:spLocks noChangeArrowheads="1"/>
          </p:cNvSpPr>
          <p:nvPr/>
        </p:nvSpPr>
        <p:spPr bwMode="auto">
          <a:xfrm>
            <a:off x="6253163" y="6575425"/>
            <a:ext cx="2822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slide credit: Fei-Fei, Fergus &amp; Torralba </a:t>
            </a:r>
          </a:p>
        </p:txBody>
      </p:sp>
    </p:spTree>
    <p:extLst>
      <p:ext uri="{BB962C8B-B14F-4D97-AF65-F5344CB8AC3E}">
        <p14:creationId xmlns:p14="http://schemas.microsoft.com/office/powerpoint/2010/main" val="371783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a:t>Challenges or opportunities?</a:t>
            </a:r>
          </a:p>
        </p:txBody>
      </p:sp>
      <p:sp>
        <p:nvSpPr>
          <p:cNvPr id="30723" name="Rectangle 3"/>
          <p:cNvSpPr>
            <a:spLocks noGrp="1" noChangeArrowheads="1"/>
          </p:cNvSpPr>
          <p:nvPr>
            <p:ph type="body" idx="1"/>
          </p:nvPr>
        </p:nvSpPr>
        <p:spPr>
          <a:xfrm>
            <a:off x="152400" y="838200"/>
            <a:ext cx="8839200" cy="1447800"/>
          </a:xfrm>
        </p:spPr>
        <p:txBody>
          <a:bodyPr>
            <a:normAutofit lnSpcReduction="10000"/>
          </a:bodyPr>
          <a:lstStyle/>
          <a:p>
            <a:pPr eaLnBrk="1" hangingPunct="1">
              <a:buFont typeface="Arial" charset="0"/>
              <a:buChar char="•"/>
              <a:defRPr/>
            </a:pPr>
            <a:r>
              <a:rPr lang="en-US"/>
              <a:t>Images are confusing, but they also reveal the structure of the world through numerous cues</a:t>
            </a:r>
          </a:p>
          <a:p>
            <a:pPr eaLnBrk="1" hangingPunct="1">
              <a:buFont typeface="Arial" charset="0"/>
              <a:buChar char="•"/>
              <a:defRPr/>
            </a:pPr>
            <a:r>
              <a:rPr lang="en-US"/>
              <a:t>Our job is to interpret the cues!</a:t>
            </a:r>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339975"/>
            <a:ext cx="339090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1445" name="Text Box 5"/>
          <p:cNvSpPr txBox="1">
            <a:spLocks noChangeArrowheads="1"/>
          </p:cNvSpPr>
          <p:nvPr/>
        </p:nvSpPr>
        <p:spPr bwMode="auto">
          <a:xfrm>
            <a:off x="6350000" y="6430963"/>
            <a:ext cx="21193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Image source: J. Koenderink</a:t>
            </a:r>
          </a:p>
        </p:txBody>
      </p:sp>
    </p:spTree>
    <p:extLst>
      <p:ext uri="{BB962C8B-B14F-4D97-AF65-F5344CB8AC3E}">
        <p14:creationId xmlns:p14="http://schemas.microsoft.com/office/powerpoint/2010/main" val="3859685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a:t>Bottom line</a:t>
            </a:r>
          </a:p>
        </p:txBody>
      </p:sp>
      <p:sp>
        <p:nvSpPr>
          <p:cNvPr id="40963" name="Rectangle 3"/>
          <p:cNvSpPr>
            <a:spLocks noGrp="1" noChangeArrowheads="1"/>
          </p:cNvSpPr>
          <p:nvPr>
            <p:ph type="body" idx="1"/>
          </p:nvPr>
        </p:nvSpPr>
        <p:spPr>
          <a:xfrm>
            <a:off x="152400" y="838200"/>
            <a:ext cx="8839200" cy="6019800"/>
          </a:xfrm>
        </p:spPr>
        <p:txBody>
          <a:bodyPr>
            <a:normAutofit fontScale="92500" lnSpcReduction="10000"/>
          </a:bodyPr>
          <a:lstStyle/>
          <a:p>
            <a:pPr eaLnBrk="1" hangingPunct="1">
              <a:buFont typeface="Arial" charset="0"/>
              <a:buChar char="•"/>
              <a:defRPr/>
            </a:pPr>
            <a:r>
              <a:rPr lang="en-US" dirty="0"/>
              <a:t>Perception is an inherently ambiguous problem</a:t>
            </a:r>
          </a:p>
          <a:p>
            <a:pPr lvl="1" eaLnBrk="1" hangingPunct="1">
              <a:buFont typeface="Arial" charset="0"/>
              <a:buChar char="–"/>
              <a:defRPr/>
            </a:pPr>
            <a:r>
              <a:rPr lang="en-US" dirty="0"/>
              <a:t>Many different 3D scenes could have given rise to a particular 2D picture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p>
          <a:p>
            <a:pPr eaLnBrk="1" hangingPunct="1">
              <a:buFont typeface="Arial" charset="0"/>
              <a:buChar char="•"/>
              <a:defRPr/>
            </a:pPr>
            <a:r>
              <a:rPr lang="en-US" dirty="0"/>
              <a:t>Possible solutions</a:t>
            </a:r>
          </a:p>
          <a:p>
            <a:pPr lvl="1" eaLnBrk="1" hangingPunct="1">
              <a:buFont typeface="Arial" charset="0"/>
              <a:buChar char="–"/>
              <a:defRPr/>
            </a:pPr>
            <a:r>
              <a:rPr lang="en-US" dirty="0"/>
              <a:t>Bring in more constraints ( or more images)</a:t>
            </a:r>
          </a:p>
          <a:p>
            <a:pPr lvl="1" eaLnBrk="1" hangingPunct="1">
              <a:buFont typeface="Arial" charset="0"/>
              <a:buChar char="–"/>
              <a:defRPr/>
            </a:pPr>
            <a:r>
              <a:rPr lang="en-US" dirty="0"/>
              <a:t>Use prior knowledge about the structure of the world</a:t>
            </a:r>
          </a:p>
          <a:p>
            <a:pPr eaLnBrk="1" hangingPunct="1">
              <a:buFont typeface="Arial" charset="0"/>
              <a:buChar char="•"/>
              <a:defRPr/>
            </a:pPr>
            <a:r>
              <a:rPr lang="en-US" dirty="0"/>
              <a:t>Need both exact measurements and statistical inference!</a:t>
            </a: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752601"/>
            <a:ext cx="4495800" cy="275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3493" name="Rectangle 5"/>
          <p:cNvSpPr>
            <a:spLocks noChangeArrowheads="1"/>
          </p:cNvSpPr>
          <p:nvPr/>
        </p:nvSpPr>
        <p:spPr bwMode="auto">
          <a:xfrm>
            <a:off x="7254875" y="6583363"/>
            <a:ext cx="1866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Image source: F. Durand</a:t>
            </a:r>
          </a:p>
        </p:txBody>
      </p:sp>
    </p:spTree>
    <p:extLst>
      <p:ext uri="{BB962C8B-B14F-4D97-AF65-F5344CB8AC3E}">
        <p14:creationId xmlns:p14="http://schemas.microsoft.com/office/powerpoint/2010/main" val="138722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Current state of the art</a:t>
            </a:r>
          </a:p>
        </p:txBody>
      </p:sp>
      <p:sp>
        <p:nvSpPr>
          <p:cNvPr id="45059" name="Rectangle 3"/>
          <p:cNvSpPr>
            <a:spLocks noGrp="1" noChangeArrowheads="1"/>
          </p:cNvSpPr>
          <p:nvPr>
            <p:ph type="body" idx="1"/>
          </p:nvPr>
        </p:nvSpPr>
        <p:spPr>
          <a:xfrm>
            <a:off x="685800" y="914400"/>
            <a:ext cx="8001000" cy="5257800"/>
          </a:xfrm>
        </p:spPr>
        <p:txBody>
          <a:bodyPr/>
          <a:lstStyle/>
          <a:p>
            <a:r>
              <a:rPr lang="en-US" altLang="en-US" sz="2400"/>
              <a:t>You just saw examples of current systems.</a:t>
            </a:r>
          </a:p>
          <a:p>
            <a:pPr lvl="1"/>
            <a:r>
              <a:rPr lang="en-US" altLang="en-US"/>
              <a:t>Many of these are less than 5 years old</a:t>
            </a:r>
          </a:p>
          <a:p>
            <a:pPr lvl="1"/>
            <a:endParaRPr lang="en-US" altLang="en-US"/>
          </a:p>
          <a:p>
            <a:r>
              <a:rPr lang="en-US" altLang="en-US" sz="2400"/>
              <a:t>This is a very active research area, and rapidly changing</a:t>
            </a:r>
          </a:p>
          <a:p>
            <a:pPr lvl="1"/>
            <a:r>
              <a:rPr lang="en-US" altLang="en-US"/>
              <a:t>Many new apps in the next 5 years</a:t>
            </a:r>
          </a:p>
          <a:p>
            <a:pPr lvl="1"/>
            <a:endParaRPr lang="en-US" altLang="en-US"/>
          </a:p>
          <a:p>
            <a:r>
              <a:rPr lang="en-US" altLang="en-US" sz="2400"/>
              <a:t>To learn more about vision applications and companies</a:t>
            </a:r>
          </a:p>
          <a:p>
            <a:pPr lvl="1"/>
            <a:r>
              <a:rPr lang="en-US" altLang="en-US">
                <a:hlinkClick r:id="rId2"/>
              </a:rPr>
              <a:t>David Lowe </a:t>
            </a:r>
            <a:r>
              <a:rPr lang="en-US" altLang="en-US"/>
              <a:t>maintains an excellent overview of vision companies</a:t>
            </a:r>
          </a:p>
          <a:p>
            <a:pPr lvl="2"/>
            <a:r>
              <a:rPr lang="en-US" altLang="en-US">
                <a:hlinkClick r:id="rId3"/>
              </a:rPr>
              <a:t>http://www.cs.ubc.ca/spider/lowe/vision.html</a:t>
            </a:r>
            <a:endParaRPr lang="en-US" altLang="en-US"/>
          </a:p>
          <a:p>
            <a:pPr lvl="2"/>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a:t>Textbook</a:t>
            </a:r>
          </a:p>
        </p:txBody>
      </p:sp>
      <p:sp>
        <p:nvSpPr>
          <p:cNvPr id="3" name="Content Placeholder 2"/>
          <p:cNvSpPr>
            <a:spLocks noGrp="1"/>
          </p:cNvSpPr>
          <p:nvPr>
            <p:ph idx="1"/>
          </p:nvPr>
        </p:nvSpPr>
        <p:spPr>
          <a:xfrm>
            <a:off x="2297112" y="1273803"/>
            <a:ext cx="6161088" cy="2057400"/>
          </a:xfrm>
        </p:spPr>
        <p:txBody>
          <a:bodyPr/>
          <a:lstStyle/>
          <a:p>
            <a:r>
              <a:rPr lang="en-IE" altLang="en-US" dirty="0">
                <a:ea typeface="ＭＳ Ｐゴシック" panose="020B0600070205080204" pitchFamily="34" charset="-128"/>
              </a:rPr>
              <a:t>“Digital Image Processing”, </a:t>
            </a:r>
          </a:p>
          <a:p>
            <a:r>
              <a:rPr lang="en-IE" altLang="en-US" dirty="0">
                <a:ea typeface="ＭＳ Ｐゴシック" panose="020B0600070205080204" pitchFamily="34" charset="-128"/>
              </a:rPr>
              <a:t>	</a:t>
            </a:r>
            <a:r>
              <a:rPr lang="en-IE" altLang="en-US" sz="2400" dirty="0">
                <a:ea typeface="ＭＳ Ｐゴシック" panose="020B0600070205080204" pitchFamily="34" charset="-128"/>
              </a:rPr>
              <a:t>Rafael C. Gonzalez &amp; Richard E. Woods, </a:t>
            </a:r>
            <a:endParaRPr lang="en-US" sz="2400" dirty="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l="23648" t="5469" r="26697" b="57874"/>
          <a:stretch>
            <a:fillRect/>
          </a:stretch>
        </p:blipFill>
        <p:spPr bwMode="auto">
          <a:xfrm>
            <a:off x="7883" y="3958254"/>
            <a:ext cx="6161088" cy="232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2" name="TextBox 4"/>
          <p:cNvSpPr txBox="1">
            <a:spLocks noChangeArrowheads="1"/>
          </p:cNvSpPr>
          <p:nvPr/>
        </p:nvSpPr>
        <p:spPr bwMode="auto">
          <a:xfrm>
            <a:off x="990600" y="6222124"/>
            <a:ext cx="6619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a:hlinkClick r:id="rId3"/>
              </a:rPr>
              <a:t>http://szeliski.org/Book/</a:t>
            </a:r>
            <a:endParaRPr lang="en-US" altLang="en-US" sz="3600"/>
          </a:p>
        </p:txBody>
      </p:sp>
      <p:pic>
        <p:nvPicPr>
          <p:cNvPr id="7" name="Picture 6" descr="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2" y="1136431"/>
            <a:ext cx="1981200" cy="259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Secondary Text</a:t>
            </a:r>
          </a:p>
        </p:txBody>
      </p:sp>
      <p:pic>
        <p:nvPicPr>
          <p:cNvPr id="491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13" y="1676400"/>
            <a:ext cx="70389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AutoShape 2" descr="http://luthuli.cs.uiuc.edu/~daf/david-malcolm.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9157" name="AutoShape 4" descr="http://luthuli.cs.uiuc.edu/~daf/david-malcolm.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49158" name="Content Placeholder 7" descr="david-malcolm.jpg"/>
          <p:cNvPicPr>
            <a:picLocks noGrp="1" noChangeAspect="1"/>
          </p:cNvPicPr>
          <p:nvPr>
            <p:ph idx="1"/>
          </p:nvPr>
        </p:nvPicPr>
        <p:blipFill>
          <a:blip r:embed="rId4">
            <a:extLst>
              <a:ext uri="{28A0092B-C50C-407E-A947-70E740481C1C}">
                <a14:useLocalDpi xmlns:a14="http://schemas.microsoft.com/office/drawing/2010/main" val="0"/>
              </a:ext>
            </a:extLst>
          </a:blip>
          <a:srcRect l="22324" r="41959" b="34518"/>
          <a:stretch>
            <a:fillRect/>
          </a:stretch>
        </p:blipFill>
        <p:spPr>
          <a:xfrm>
            <a:off x="228600" y="152400"/>
            <a:ext cx="1828800" cy="2514600"/>
          </a:xfrm>
        </p:spPr>
      </p:pic>
      <p:pic>
        <p:nvPicPr>
          <p:cNvPr id="49159" name="Picture 8" descr="jean.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23113" y="304800"/>
            <a:ext cx="179228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as Surfaces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57200" y="1016833"/>
            <a:ext cx="8245930" cy="5536367"/>
          </a:xfrm>
          <a:prstGeom prst="rect">
            <a:avLst/>
          </a:prstGeom>
        </p:spPr>
      </p:pic>
    </p:spTree>
    <p:extLst>
      <p:ext uri="{BB962C8B-B14F-4D97-AF65-F5344CB8AC3E}">
        <p14:creationId xmlns:p14="http://schemas.microsoft.com/office/powerpoint/2010/main" val="135620953"/>
      </p:ext>
    </p:extLst>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12623</TotalTime>
  <Words>2975</Words>
  <Application>Microsoft Office PowerPoint</Application>
  <PresentationFormat>On-screen Show (4:3)</PresentationFormat>
  <Paragraphs>467</Paragraphs>
  <Slides>88</Slides>
  <Notes>37</Notes>
  <HiddenSlides>25</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88</vt:i4>
      </vt:variant>
    </vt:vector>
  </HeadingPairs>
  <TitlesOfParts>
    <vt:vector size="102" baseType="lpstr">
      <vt:lpstr>MS PGothic</vt:lpstr>
      <vt:lpstr>MS PGothic</vt:lpstr>
      <vt:lpstr>新細明體</vt:lpstr>
      <vt:lpstr>Arial</vt:lpstr>
      <vt:lpstr>Calibri</vt:lpstr>
      <vt:lpstr>Elephant</vt:lpstr>
      <vt:lpstr>Helvetica</vt:lpstr>
      <vt:lpstr>Times New Roman</vt:lpstr>
      <vt:lpstr>Times New Roman (Hebrew)</vt:lpstr>
      <vt:lpstr>Wingdings</vt:lpstr>
      <vt:lpstr>Blank Presentation</vt:lpstr>
      <vt:lpstr>Equation</vt:lpstr>
      <vt:lpstr>Image</vt:lpstr>
      <vt:lpstr>Image File</vt:lpstr>
      <vt:lpstr>Image Processing  and  Computer Vision</vt:lpstr>
      <vt:lpstr>Analog Image</vt:lpstr>
      <vt:lpstr>What is an image?</vt:lpstr>
      <vt:lpstr>Digital Image</vt:lpstr>
      <vt:lpstr>What is a Digital Image?</vt:lpstr>
      <vt:lpstr>What is a Digital Image? (cont…)</vt:lpstr>
      <vt:lpstr>What is a Digital Image? (cont…)</vt:lpstr>
      <vt:lpstr>Visualizing Image</vt:lpstr>
      <vt:lpstr>Images as Surfaces</vt:lpstr>
      <vt:lpstr>Images as Surfaces</vt:lpstr>
      <vt:lpstr>What is Digital Image Processing?</vt:lpstr>
      <vt:lpstr>Computer Vision</vt:lpstr>
      <vt:lpstr>What is Computer Vision?</vt:lpstr>
      <vt:lpstr>DIP to CV</vt:lpstr>
      <vt:lpstr>Image Processing v.s. Computer Vision</vt:lpstr>
      <vt:lpstr>Why Computer Vision is Hard?</vt:lpstr>
      <vt:lpstr>PowerPoint Presentation</vt:lpstr>
      <vt:lpstr>Vision is really hard</vt:lpstr>
      <vt:lpstr>PowerPoint Presentation</vt:lpstr>
      <vt:lpstr>PowerPoint Presentation</vt:lpstr>
      <vt:lpstr>PowerPoint Presentation</vt:lpstr>
      <vt:lpstr>Every Picture Tells a Story</vt:lpstr>
      <vt:lpstr>Can computers match (or beat) human vision?</vt:lpstr>
      <vt:lpstr>Human Perception Has Its Shortcomings…</vt:lpstr>
      <vt:lpstr>Components of a computer vision system</vt:lpstr>
      <vt:lpstr>Computer vision vs human vision</vt:lpstr>
      <vt:lpstr>Related disciplines</vt:lpstr>
      <vt:lpstr>Vision and graphics</vt:lpstr>
      <vt:lpstr>What is computer graphics? (3D-&gt;2D)</vt:lpstr>
      <vt:lpstr>What is computer vision? (2D-&gt;3D)</vt:lpstr>
      <vt:lpstr>Why vision?</vt:lpstr>
      <vt:lpstr>Why computer vision matters</vt:lpstr>
      <vt:lpstr>Why vision?</vt:lpstr>
      <vt:lpstr>A little story about Computer Vision</vt:lpstr>
      <vt:lpstr>A little story about Computer Vision</vt:lpstr>
      <vt:lpstr>A little story about Computer Vision</vt:lpstr>
      <vt:lpstr>Ridiculously brief history of computer vision</vt:lpstr>
      <vt:lpstr>Current state of the art</vt:lpstr>
      <vt:lpstr>Current state of the art</vt:lpstr>
      <vt:lpstr>Current state of the art</vt:lpstr>
      <vt:lpstr>Current state of the art</vt:lpstr>
      <vt:lpstr>Current state of the art</vt:lpstr>
      <vt:lpstr>Industry and Applications</vt:lpstr>
      <vt:lpstr>PowerPoint Presentation</vt:lpstr>
      <vt:lpstr>PowerPoint Presentation</vt:lpstr>
      <vt:lpstr>Image Denoising</vt:lpstr>
      <vt:lpstr>Image Enhancement</vt:lpstr>
      <vt:lpstr>Image Deblurring</vt:lpstr>
      <vt:lpstr>Operations in Frequency Domain </vt:lpstr>
      <vt:lpstr>Image Inpainting 1</vt:lpstr>
      <vt:lpstr>Image Inpainting 2</vt:lpstr>
      <vt:lpstr>Image Inpainting 3</vt:lpstr>
      <vt:lpstr> Video Inpainting</vt:lpstr>
      <vt:lpstr>Texture Synthesis</vt:lpstr>
      <vt:lpstr>Prior Models of Images</vt:lpstr>
      <vt:lpstr>Image Demosaicing</vt:lpstr>
      <vt:lpstr>Optical character recognition (OCR)</vt:lpstr>
      <vt:lpstr>Face detection</vt:lpstr>
      <vt:lpstr>Smile detection?</vt:lpstr>
      <vt:lpstr>Object recognition (in supermarkets)</vt:lpstr>
      <vt:lpstr>Earth Viewers (3D Modeling)</vt:lpstr>
      <vt:lpstr>Face recognition</vt:lpstr>
      <vt:lpstr>Vision-based biometrics</vt:lpstr>
      <vt:lpstr>Login without a password…</vt:lpstr>
      <vt:lpstr>Object recognition (in mobile phones)</vt:lpstr>
      <vt:lpstr>Special effects:  shape capture</vt:lpstr>
      <vt:lpstr>Sports</vt:lpstr>
      <vt:lpstr>Smart cars</vt:lpstr>
      <vt:lpstr>Vision-based interaction (and games)</vt:lpstr>
      <vt:lpstr>Google cars</vt:lpstr>
      <vt:lpstr>Interactive Games: Kinect</vt:lpstr>
      <vt:lpstr>Vision in space</vt:lpstr>
      <vt:lpstr>Robotics</vt:lpstr>
      <vt:lpstr>Medical imaging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object intra-class variation</vt:lpstr>
      <vt:lpstr>Challenges:  local ambiguity</vt:lpstr>
      <vt:lpstr>Challenges or opportunities?</vt:lpstr>
      <vt:lpstr>Bottom line</vt:lpstr>
      <vt:lpstr>Current state of the art</vt:lpstr>
      <vt:lpstr>Textbook</vt:lpstr>
      <vt:lpstr>Secondary Text</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Sk. Md. Masudul Ahsan</cp:lastModifiedBy>
  <cp:revision>462</cp:revision>
  <cp:lastPrinted>1999-10-04T18:53:50Z</cp:lastPrinted>
  <dcterms:created xsi:type="dcterms:W3CDTF">1998-05-10T17:20:27Z</dcterms:created>
  <dcterms:modified xsi:type="dcterms:W3CDTF">2018-02-01T05:29:39Z</dcterms:modified>
</cp:coreProperties>
</file>